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293" r:id="rId3"/>
    <p:sldId id="297" r:id="rId4"/>
    <p:sldId id="298" r:id="rId5"/>
    <p:sldId id="257" r:id="rId6"/>
    <p:sldId id="275" r:id="rId7"/>
    <p:sldId id="276" r:id="rId8"/>
    <p:sldId id="258" r:id="rId9"/>
    <p:sldId id="278" r:id="rId10"/>
    <p:sldId id="280" r:id="rId11"/>
    <p:sldId id="282" r:id="rId12"/>
    <p:sldId id="283" r:id="rId13"/>
    <p:sldId id="294" r:id="rId14"/>
    <p:sldId id="286" r:id="rId15"/>
    <p:sldId id="277" r:id="rId16"/>
    <p:sldId id="260" r:id="rId17"/>
    <p:sldId id="299" r:id="rId18"/>
    <p:sldId id="287" r:id="rId19"/>
    <p:sldId id="267" r:id="rId20"/>
    <p:sldId id="295" r:id="rId21"/>
    <p:sldId id="261" r:id="rId22"/>
    <p:sldId id="279" r:id="rId23"/>
    <p:sldId id="268" r:id="rId24"/>
    <p:sldId id="262" r:id="rId25"/>
    <p:sldId id="263" r:id="rId26"/>
    <p:sldId id="288" r:id="rId27"/>
    <p:sldId id="264" r:id="rId28"/>
    <p:sldId id="265" r:id="rId29"/>
    <p:sldId id="270" r:id="rId30"/>
    <p:sldId id="266" r:id="rId31"/>
    <p:sldId id="289" r:id="rId32"/>
    <p:sldId id="269" r:id="rId33"/>
    <p:sldId id="271" r:id="rId34"/>
    <p:sldId id="272" r:id="rId35"/>
    <p:sldId id="273" r:id="rId36"/>
    <p:sldId id="284" r:id="rId37"/>
    <p:sldId id="292" r:id="rId38"/>
    <p:sldId id="296" r:id="rId39"/>
    <p:sldId id="291" r:id="rId40"/>
  </p:sldIdLst>
  <p:sldSz cx="9144000" cy="6858000" type="screen4x3"/>
  <p:notesSz cx="7086600" cy="9024938"/>
  <p:custDataLst>
    <p:tags r:id="rId4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autoAdjust="0"/>
    <p:restoredTop sz="90929"/>
  </p:normalViewPr>
  <p:slideViewPr>
    <p:cSldViewPr>
      <p:cViewPr>
        <p:scale>
          <a:sx n="46" d="100"/>
          <a:sy n="46" d="100"/>
        </p:scale>
        <p:origin x="-72" y="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82"/>
    </p:cViewPr>
  </p:sorterViewPr>
  <p:notesViewPr>
    <p:cSldViewPr>
      <p:cViewPr>
        <p:scale>
          <a:sx n="75" d="100"/>
          <a:sy n="75" d="100"/>
        </p:scale>
        <p:origin x="-1320" y="-60"/>
      </p:cViewPr>
      <p:guideLst>
        <p:guide orient="horz" pos="2843"/>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0" y="0"/>
            <a:ext cx="307022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6019" name="Rectangle 1027"/>
          <p:cNvSpPr>
            <a:spLocks noGrp="1" noChangeArrowheads="1"/>
          </p:cNvSpPr>
          <p:nvPr>
            <p:ph type="dt" sz="quarter" idx="1"/>
          </p:nvPr>
        </p:nvSpPr>
        <p:spPr bwMode="auto">
          <a:xfrm>
            <a:off x="4016375" y="0"/>
            <a:ext cx="307022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232B7FD5-3348-4DFC-BBBB-445A05BAE181}" type="datetimeFigureOut">
              <a:rPr lang="en-US"/>
              <a:pPr>
                <a:defRPr/>
              </a:pPr>
              <a:t>9/21/2012</a:t>
            </a:fld>
            <a:endParaRPr lang="en-US"/>
          </a:p>
        </p:txBody>
      </p:sp>
      <p:sp>
        <p:nvSpPr>
          <p:cNvPr id="86020" name="Rectangle 1028"/>
          <p:cNvSpPr>
            <a:spLocks noGrp="1" noChangeArrowheads="1"/>
          </p:cNvSpPr>
          <p:nvPr>
            <p:ph type="ftr" sz="quarter" idx="2"/>
          </p:nvPr>
        </p:nvSpPr>
        <p:spPr bwMode="auto">
          <a:xfrm>
            <a:off x="0" y="8574088"/>
            <a:ext cx="3070225"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6021" name="Rectangle 1029"/>
          <p:cNvSpPr>
            <a:spLocks noGrp="1" noChangeArrowheads="1"/>
          </p:cNvSpPr>
          <p:nvPr>
            <p:ph type="sldNum" sz="quarter" idx="3"/>
          </p:nvPr>
        </p:nvSpPr>
        <p:spPr bwMode="auto">
          <a:xfrm>
            <a:off x="4016375" y="8574088"/>
            <a:ext cx="3070225"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6FA977E-A809-4D02-BE58-8F6CDD8C9525}" type="slidenum">
              <a:rPr lang="en-US"/>
              <a:pPr>
                <a:defRPr/>
              </a:pPr>
              <a:t>‹#›</a:t>
            </a:fld>
            <a:endParaRPr lang="en-US"/>
          </a:p>
        </p:txBody>
      </p:sp>
    </p:spTree>
    <p:extLst>
      <p:ext uri="{BB962C8B-B14F-4D97-AF65-F5344CB8AC3E}">
        <p14:creationId xmlns:p14="http://schemas.microsoft.com/office/powerpoint/2010/main" val="177373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atin typeface="Times New Roman" charset="0"/>
              </a:defRPr>
            </a:lvl1pPr>
          </a:lstStyle>
          <a:p>
            <a:pPr>
              <a:defRPr/>
            </a:pPr>
            <a:fld id="{87B99E92-855E-4DE2-9185-21BEAF69122C}" type="datetimeFigureOut">
              <a:rPr lang="en-US"/>
              <a:pPr>
                <a:defRPr/>
              </a:pPr>
              <a:t>9/21/2012</a:t>
            </a:fld>
            <a:endParaRPr lang="en-US"/>
          </a:p>
        </p:txBody>
      </p:sp>
      <p:sp>
        <p:nvSpPr>
          <p:cNvPr id="4" name="Slide Image Placeholder 3"/>
          <p:cNvSpPr>
            <a:spLocks noGrp="1" noRot="1" noChangeAspect="1"/>
          </p:cNvSpPr>
          <p:nvPr>
            <p:ph type="sldImg" idx="2"/>
          </p:nvPr>
        </p:nvSpPr>
        <p:spPr>
          <a:xfrm>
            <a:off x="1287463" y="676275"/>
            <a:ext cx="4513262" cy="33845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atin typeface="Times New Roman" charset="0"/>
              </a:defRPr>
            </a:lvl1pPr>
          </a:lstStyle>
          <a:p>
            <a:pPr>
              <a:defRPr/>
            </a:pPr>
            <a:fld id="{DF89E09B-67A2-44C3-82BE-B73621520BDB}" type="slidenum">
              <a:rPr lang="en-US"/>
              <a:pPr>
                <a:defRPr/>
              </a:pPr>
              <a:t>‹#›</a:t>
            </a:fld>
            <a:endParaRPr lang="en-US"/>
          </a:p>
        </p:txBody>
      </p:sp>
    </p:spTree>
    <p:extLst>
      <p:ext uri="{BB962C8B-B14F-4D97-AF65-F5344CB8AC3E}">
        <p14:creationId xmlns:p14="http://schemas.microsoft.com/office/powerpoint/2010/main" val="181189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Good morning and welcome everyone. I would like to thank our Cochairs Roger and Dan for inviting me and allowing me to present and Harper College for hosting this enjoyable and informative conference. Thank all of you for coming today. I hope that my presentation is helpful for you. I expect to have time at the end for questions, but feel free to interrupt if you have a question.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Used to be ONLY faculty and chair were part of these discussions.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 was MY PERSONAL INVOLVEMENT that allowed these changes to happen. In the past, these changes were only made by faculty and the department chair.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Cheesecloth is a reusable filtering material, like filter-paper but can be washed and reused.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Lab Director has meaningful relationships with so many individuals in and around the department. He or she now becomes the hub of a well-functioning department. Not the head, but the hub.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TextEdit="1"/>
          </p:cNvSpPr>
          <p:nvPr>
            <p:ph type="sldImg"/>
          </p:nvPr>
        </p:nvSpPr>
        <p:spPr bwMode="auto">
          <a:noFill/>
          <a:ln>
            <a:solidFill>
              <a:srgbClr val="000000"/>
            </a:solidFill>
            <a:miter lim="800000"/>
            <a:headEnd/>
            <a:tailEnd/>
          </a:ln>
        </p:spPr>
      </p:sp>
      <p:sp>
        <p:nvSpPr>
          <p:cNvPr id="45059" name="Rectangle 1027"/>
          <p:cNvSpPr>
            <a:spLocks noGrp="1"/>
          </p:cNvSpPr>
          <p:nvPr>
            <p:ph type="body" idx="1"/>
          </p:nvPr>
        </p:nvSpPr>
        <p:spPr bwMode="auto">
          <a:noFill/>
        </p:spPr>
        <p:txBody>
          <a:bodyPr wrap="square" numCol="1" anchor="t" anchorCtr="0" compatLnSpc="1">
            <a:prstTxWarp prst="textNoShape">
              <a:avLst/>
            </a:prstTxWarp>
          </a:bodyPr>
          <a:lstStyle/>
          <a:p>
            <a:r>
              <a:rPr lang="en-US" smtClean="0"/>
              <a:t>…</a:t>
            </a:r>
          </a:p>
          <a:p>
            <a:r>
              <a:rPr lang="en-US" smtClean="0"/>
              <a:t>As the number of students has increased, and we even moved into new facilities, the number of faculty and staff has not. As a result, everyone was expected to do more with less resources and the same amount of time. Honestly, either I had to do things that were normally done by others, or they simply would not be done. Too much was being asked by too few people. Fortunately, I had or developed the skills needed, and it was the case, and I don’t mean to brag, for our department of the right person being at the right place at the right time. The job description had to change and I was able to step up to what became, fundamentally, a new position.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E98E4C-6E7F-48AB-93F8-3C2E3B3020C4}"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Please excuse the resolution, but this came from our campus newsletter, and so I had to take a small photo and increase its size dramatically. What I want you to notice is that I am not even present in this old official department photograph. My student assistant is, but I am not. I can read for you the caption…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were friendly and cordial. I was helpful and supportive, but, in general, we worked within different realms.</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C19148-9E92-4BEB-8FBD-A21D4D8EF7B0}"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 already discussed the nature of the first function, to prepare the experiment carts for each experiment for each course that is taught at Moraine Valley. Most courses have multiple sections, so the carts must be constantly restocked with chemicals and supplies.</a:t>
            </a:r>
          </a:p>
          <a:p>
            <a:r>
              <a:rPr lang="en-US" smtClean="0"/>
              <a:t>Second function may have been most critical, that is making sure the students of the college were safe while they were in the physical sciences laboratories. And that function, as you know, becomes more and more complex as regulations change and we learn more about the risks of specific chemicals. Our concerns as colleges about our students become more and more complicated, as do our liabilities.</a:t>
            </a:r>
          </a:p>
          <a:p>
            <a:r>
              <a:rPr lang="en-US" smtClean="0"/>
              <a:t>The third area was and is one of my favorites. I always stressed solving problems with my student aids together in such a way that their critical thinking skills were refined. That is always important to me because it is a skill they can use in any career. You should know that at least one of my student aids has already advanced to become a faculty member.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Fraction of our chemicals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Significant changes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When seen, students can approach with questions.</a:t>
            </a:r>
          </a:p>
          <a:p>
            <a:r>
              <a:rPr lang="en-US" smtClean="0"/>
              <a:t>When unseen, can overhear conversations that faculty might miss because students would hesitate to allow a faculty member to hear them say that they were confused regarding the material.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6"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7"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8"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pPr>
                <a:defRPr/>
              </a:pPr>
              <a:endParaRPr lang="en-US"/>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defRPr/>
              </a:pPr>
              <a:endParaRPr lang="en-US"/>
            </a:p>
          </p:txBody>
        </p:sp>
        <p:sp>
          <p:nvSpPr>
            <p:cNvPr id="17" name="Freeform 15"/>
            <p:cNvSpPr>
              <a:spLocks/>
            </p:cNvSpPr>
            <p:nvPr/>
          </p:nvSpPr>
          <p:spPr bwMode="invGray">
            <a:xfrm>
              <a:off x="1632" y="2487"/>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8" name="Freeform 16"/>
            <p:cNvSpPr>
              <a:spLocks/>
            </p:cNvSpPr>
            <p:nvPr/>
          </p:nvSpPr>
          <p:spPr bwMode="invGray">
            <a:xfrm>
              <a:off x="0" y="2487"/>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9" name="Freeform 17"/>
            <p:cNvSpPr>
              <a:spLocks/>
            </p:cNvSpPr>
            <p:nvPr/>
          </p:nvSpPr>
          <p:spPr bwMode="invGray">
            <a:xfrm>
              <a:off x="3744" y="2487"/>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20" name="Freeform 18"/>
            <p:cNvSpPr>
              <a:spLocks/>
            </p:cNvSpPr>
            <p:nvPr/>
          </p:nvSpPr>
          <p:spPr bwMode="invGray">
            <a:xfrm>
              <a:off x="1920" y="2487"/>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pPr>
                <a:defRPr/>
              </a:pPr>
              <a:endParaRPr lang="en-US"/>
            </a:p>
          </p:txBody>
        </p:sp>
        <p:sp>
          <p:nvSpPr>
            <p:cNvPr id="21" name="Rectangle 19"/>
            <p:cNvSpPr>
              <a:spLocks noChangeArrowheads="1"/>
            </p:cNvSpPr>
            <p:nvPr/>
          </p:nvSpPr>
          <p:spPr bwMode="invGray">
            <a:xfrm>
              <a:off x="7" y="2456"/>
              <a:ext cx="5760" cy="432"/>
            </a:xfrm>
            <a:prstGeom prst="rect">
              <a:avLst/>
            </a:prstGeom>
            <a:solidFill>
              <a:schemeClr val="bg2">
                <a:alpha val="50195"/>
              </a:schemeClr>
            </a:solidFill>
            <a:ln w="9525">
              <a:noFill/>
              <a:miter lim="800000"/>
              <a:headEnd/>
              <a:tailEnd/>
            </a:ln>
          </p:spPr>
          <p:txBody>
            <a:bodyPr wrap="none" anchor="ctr"/>
            <a:lstStyle/>
            <a:p>
              <a:pPr>
                <a:defRPr/>
              </a:pPr>
              <a:endParaRPr lang="en-US"/>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defRPr/>
              </a:pPr>
              <a:endParaRPr lang="en-US"/>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p:spPr>
          <p:txBody>
            <a:bodyPr wrap="none" anchor="ctr"/>
            <a:lstStyle/>
            <a:p>
              <a:pPr>
                <a:defRPr/>
              </a:pPr>
              <a:endParaRPr lang="en-US"/>
            </a:p>
          </p:txBody>
        </p:sp>
        <p:pic>
          <p:nvPicPr>
            <p:cNvPr id="34" name="Picture 32" descr="D:\FRONTPAGE THEMES\BLITZ\BTZBUL1A.GIF"/>
            <p:cNvPicPr>
              <a:picLocks noChangeAspect="1" noChangeArrowheads="1"/>
            </p:cNvPicPr>
            <p:nvPr/>
          </p:nvPicPr>
          <p:blipFill>
            <a:blip r:embed="rId2"/>
            <a:srcRect/>
            <a:stretch>
              <a:fillRect/>
            </a:stretch>
          </p:blipFill>
          <p:spPr bwMode="auto">
            <a:xfrm>
              <a:off x="786" y="1650"/>
              <a:ext cx="204" cy="204"/>
            </a:xfrm>
            <a:prstGeom prst="rect">
              <a:avLst/>
            </a:prstGeom>
            <a:noFill/>
            <a:ln w="9525">
              <a:noFill/>
              <a:miter lim="800000"/>
              <a:headEnd/>
              <a:tailEnd/>
            </a:ln>
          </p:spPr>
        </p:pic>
      </p:grpSp>
      <p:sp>
        <p:nvSpPr>
          <p:cNvPr id="4129" name="Rectangle 33"/>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4130"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US"/>
              <a:t>Click to edit Master subtitle style</a:t>
            </a:r>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pPr>
              <a:defRPr/>
            </a:pPr>
            <a:fld id="{2A9B162D-0608-430B-A5D9-9D717A0265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4F161AAB-6CB6-4441-9D01-E19A885AE9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C839E644-2046-4E4D-AAC0-A1A8E01B8C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BC996240-6547-403C-BFAE-F20FE6CE4E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AD3608BE-264F-437D-A393-DD02305F29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3"/>
          <p:cNvSpPr>
            <a:spLocks noGrp="1" noChangeArrowheads="1"/>
          </p:cNvSpPr>
          <p:nvPr>
            <p:ph type="ftr" sz="quarter" idx="11"/>
          </p:nvPr>
        </p:nvSpPr>
        <p:spPr>
          <a:ln/>
        </p:spPr>
        <p:txBody>
          <a:bodyPr/>
          <a:lstStyle>
            <a:lvl1pPr>
              <a:defRPr/>
            </a:lvl1pPr>
          </a:lstStyle>
          <a:p>
            <a:pPr>
              <a:defRPr/>
            </a:pP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A97DFC78-5AF4-4F2F-BAC9-440B6F3FA3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50A15EEA-725B-443E-A124-AD2979420F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3"/>
          <p:cNvSpPr>
            <a:spLocks noGrp="1" noChangeArrowheads="1"/>
          </p:cNvSpPr>
          <p:nvPr>
            <p:ph type="ftr" sz="quarter" idx="11"/>
          </p:nvPr>
        </p:nvSpPr>
        <p:spPr>
          <a:ln/>
        </p:spPr>
        <p:txBody>
          <a:bodyPr/>
          <a:lstStyle>
            <a:lvl1pPr>
              <a:defRPr/>
            </a:lvl1pPr>
          </a:lstStyle>
          <a:p>
            <a:pPr>
              <a:defRPr/>
            </a:pPr>
            <a:endParaRPr lang="en-US"/>
          </a:p>
        </p:txBody>
      </p:sp>
      <p:sp>
        <p:nvSpPr>
          <p:cNvPr id="9" name="Rectangle 34"/>
          <p:cNvSpPr>
            <a:spLocks noGrp="1" noChangeArrowheads="1"/>
          </p:cNvSpPr>
          <p:nvPr>
            <p:ph type="sldNum" sz="quarter" idx="12"/>
          </p:nvPr>
        </p:nvSpPr>
        <p:spPr>
          <a:ln/>
        </p:spPr>
        <p:txBody>
          <a:bodyPr/>
          <a:lstStyle>
            <a:lvl1pPr>
              <a:defRPr/>
            </a:lvl1pPr>
          </a:lstStyle>
          <a:p>
            <a:pPr>
              <a:defRPr/>
            </a:pPr>
            <a:fld id="{17FBDF19-4C29-4559-B250-BF88C5A6A2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3"/>
          <p:cNvSpPr>
            <a:spLocks noGrp="1" noChangeArrowheads="1"/>
          </p:cNvSpPr>
          <p:nvPr>
            <p:ph type="ftr" sz="quarter" idx="11"/>
          </p:nvPr>
        </p:nvSpPr>
        <p:spPr>
          <a:ln/>
        </p:spPr>
        <p:txBody>
          <a:bodyPr/>
          <a:lstStyle>
            <a:lvl1pPr>
              <a:defRPr/>
            </a:lvl1pPr>
          </a:lstStyle>
          <a:p>
            <a:pPr>
              <a:defRPr/>
            </a:pPr>
            <a:endParaRPr lang="en-US"/>
          </a:p>
        </p:txBody>
      </p:sp>
      <p:sp>
        <p:nvSpPr>
          <p:cNvPr id="5" name="Rectangle 34"/>
          <p:cNvSpPr>
            <a:spLocks noGrp="1" noChangeArrowheads="1"/>
          </p:cNvSpPr>
          <p:nvPr>
            <p:ph type="sldNum" sz="quarter" idx="12"/>
          </p:nvPr>
        </p:nvSpPr>
        <p:spPr>
          <a:ln/>
        </p:spPr>
        <p:txBody>
          <a:bodyPr/>
          <a:lstStyle>
            <a:lvl1pPr>
              <a:defRPr/>
            </a:lvl1pPr>
          </a:lstStyle>
          <a:p>
            <a:pPr>
              <a:defRPr/>
            </a:pPr>
            <a:fld id="{E50CDCC6-33B4-4538-90E8-8570898B6A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2B8E010C-FA71-4DF3-9BF7-6A07B7E86D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A378E326-1E3A-410E-81FF-9AECDDC9AD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573A384C-2B1C-4948-A4A4-2B6582F41D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7405688"/>
            <a:chOff x="0" y="-9"/>
            <a:chExt cx="5760" cy="4665"/>
          </a:xfrm>
        </p:grpSpPr>
        <p:sp>
          <p:nvSpPr>
            <p:cNvPr id="1032" name="Freeform 3"/>
            <p:cNvSpPr>
              <a:spLocks/>
            </p:cNvSpPr>
            <p:nvPr/>
          </p:nvSpPr>
          <p:spPr bwMode="hidden">
            <a:xfrm>
              <a:off x="1632" y="-5"/>
              <a:ext cx="1737" cy="4333"/>
            </a:xfrm>
            <a:custGeom>
              <a:avLst/>
              <a:gdLst>
                <a:gd name="T0" fmla="*/ 494 w 1737"/>
                <a:gd name="T1" fmla="*/ 4322 h 4320"/>
                <a:gd name="T2" fmla="*/ 1737 w 1737"/>
                <a:gd name="T3" fmla="*/ 4333 h 4320"/>
                <a:gd name="T4" fmla="*/ 524 w 1737"/>
                <a:gd name="T5" fmla="*/ 0 h 4320"/>
                <a:gd name="T6" fmla="*/ 0 w 1737"/>
                <a:gd name="T7" fmla="*/ 7 h 4320"/>
                <a:gd name="T8" fmla="*/ 494 w 1737"/>
                <a:gd name="T9" fmla="*/ 4322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033" name="Freeform 4"/>
            <p:cNvSpPr>
              <a:spLocks/>
            </p:cNvSpPr>
            <p:nvPr/>
          </p:nvSpPr>
          <p:spPr bwMode="hidden">
            <a:xfrm>
              <a:off x="0" y="-7"/>
              <a:ext cx="1737" cy="4329"/>
            </a:xfrm>
            <a:custGeom>
              <a:avLst/>
              <a:gdLst>
                <a:gd name="T0" fmla="*/ 494 w 1737"/>
                <a:gd name="T1" fmla="*/ 4318 h 4320"/>
                <a:gd name="T2" fmla="*/ 1737 w 1737"/>
                <a:gd name="T3" fmla="*/ 4329 h 4320"/>
                <a:gd name="T4" fmla="*/ 524 w 1737"/>
                <a:gd name="T5" fmla="*/ 0 h 4320"/>
                <a:gd name="T6" fmla="*/ 0 w 1737"/>
                <a:gd name="T7" fmla="*/ 7 h 4320"/>
                <a:gd name="T8" fmla="*/ 494 w 1737"/>
                <a:gd name="T9" fmla="*/ 4318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034" name="Freeform 5"/>
            <p:cNvSpPr>
              <a:spLocks/>
            </p:cNvSpPr>
            <p:nvPr/>
          </p:nvSpPr>
          <p:spPr bwMode="hidden">
            <a:xfrm>
              <a:off x="3744" y="-4"/>
              <a:ext cx="1739" cy="4330"/>
            </a:xfrm>
            <a:custGeom>
              <a:avLst/>
              <a:gdLst>
                <a:gd name="T0" fmla="*/ 494 w 1739"/>
                <a:gd name="T1" fmla="*/ 4325 h 4420"/>
                <a:gd name="T2" fmla="*/ 1739 w 1739"/>
                <a:gd name="T3" fmla="*/ 4330 h 4420"/>
                <a:gd name="T4" fmla="*/ 524 w 1739"/>
                <a:gd name="T5" fmla="*/ 0 h 4420"/>
                <a:gd name="T6" fmla="*/ 0 w 1739"/>
                <a:gd name="T7" fmla="*/ 7 h 4420"/>
                <a:gd name="T8" fmla="*/ 494 w 1739"/>
                <a:gd name="T9" fmla="*/ 4325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035" name="Freeform 6"/>
            <p:cNvSpPr>
              <a:spLocks/>
            </p:cNvSpPr>
            <p:nvPr/>
          </p:nvSpPr>
          <p:spPr bwMode="hidden">
            <a:xfrm>
              <a:off x="1920" y="-9"/>
              <a:ext cx="2080" cy="4324"/>
            </a:xfrm>
            <a:custGeom>
              <a:avLst/>
              <a:gdLst>
                <a:gd name="T0" fmla="*/ 0 w 2080"/>
                <a:gd name="T1" fmla="*/ 7 h 4338"/>
                <a:gd name="T2" fmla="*/ 1870 w 2080"/>
                <a:gd name="T3" fmla="*/ 4324 h 4338"/>
                <a:gd name="T4" fmla="*/ 2080 w 2080"/>
                <a:gd name="T5" fmla="*/ 4324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pPr>
                <a:defRPr/>
              </a:pPr>
              <a:endParaRPr lang="en-US"/>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1043"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defRPr/>
              </a:pPr>
              <a:endParaRPr lang="en-US"/>
            </a:p>
          </p:txBody>
        </p:sp>
        <p:sp>
          <p:nvSpPr>
            <p:cNvPr id="1044" name="Freeform 15"/>
            <p:cNvSpPr>
              <a:spLocks/>
            </p:cNvSpPr>
            <p:nvPr/>
          </p:nvSpPr>
          <p:spPr bwMode="hidden">
            <a:xfrm>
              <a:off x="1632" y="3956"/>
              <a:ext cx="1737" cy="382"/>
            </a:xfrm>
            <a:custGeom>
              <a:avLst/>
              <a:gdLst>
                <a:gd name="T0" fmla="*/ 494 w 1737"/>
                <a:gd name="T1" fmla="*/ 381 h 4320"/>
                <a:gd name="T2" fmla="*/ 1737 w 1737"/>
                <a:gd name="T3" fmla="*/ 382 h 4320"/>
                <a:gd name="T4" fmla="*/ 524 w 1737"/>
                <a:gd name="T5" fmla="*/ 0 h 4320"/>
                <a:gd name="T6" fmla="*/ 0 w 1737"/>
                <a:gd name="T7" fmla="*/ 1 h 4320"/>
                <a:gd name="T8" fmla="*/ 494 w 1737"/>
                <a:gd name="T9" fmla="*/ 381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045" name="Freeform 16"/>
            <p:cNvSpPr>
              <a:spLocks/>
            </p:cNvSpPr>
            <p:nvPr/>
          </p:nvSpPr>
          <p:spPr bwMode="hidden">
            <a:xfrm>
              <a:off x="0" y="3956"/>
              <a:ext cx="1737" cy="381"/>
            </a:xfrm>
            <a:custGeom>
              <a:avLst/>
              <a:gdLst>
                <a:gd name="T0" fmla="*/ 494 w 1737"/>
                <a:gd name="T1" fmla="*/ 380 h 4320"/>
                <a:gd name="T2" fmla="*/ 1737 w 1737"/>
                <a:gd name="T3" fmla="*/ 381 h 4320"/>
                <a:gd name="T4" fmla="*/ 524 w 1737"/>
                <a:gd name="T5" fmla="*/ 0 h 4320"/>
                <a:gd name="T6" fmla="*/ 0 w 1737"/>
                <a:gd name="T7" fmla="*/ 1 h 4320"/>
                <a:gd name="T8" fmla="*/ 494 w 1737"/>
                <a:gd name="T9" fmla="*/ 38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046" name="Freeform 17"/>
            <p:cNvSpPr>
              <a:spLocks/>
            </p:cNvSpPr>
            <p:nvPr/>
          </p:nvSpPr>
          <p:spPr bwMode="hidden">
            <a:xfrm>
              <a:off x="3744" y="3956"/>
              <a:ext cx="1739" cy="382"/>
            </a:xfrm>
            <a:custGeom>
              <a:avLst/>
              <a:gdLst>
                <a:gd name="T0" fmla="*/ 494 w 1739"/>
                <a:gd name="T1" fmla="*/ 382 h 4420"/>
                <a:gd name="T2" fmla="*/ 1739 w 1739"/>
                <a:gd name="T3" fmla="*/ 382 h 4420"/>
                <a:gd name="T4" fmla="*/ 524 w 1739"/>
                <a:gd name="T5" fmla="*/ 0 h 4420"/>
                <a:gd name="T6" fmla="*/ 0 w 1739"/>
                <a:gd name="T7" fmla="*/ 1 h 4420"/>
                <a:gd name="T8" fmla="*/ 494 w 1739"/>
                <a:gd name="T9" fmla="*/ 382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p:spPr>
          <p:txBody>
            <a:bodyPr wrap="none" anchor="ctr"/>
            <a:lstStyle/>
            <a:p>
              <a:pPr>
                <a:defRPr/>
              </a:pPr>
              <a:endParaRPr lang="en-US"/>
            </a:p>
          </p:txBody>
        </p:sp>
        <p:sp>
          <p:nvSpPr>
            <p:cNvPr id="1047" name="Freeform 18"/>
            <p:cNvSpPr>
              <a:spLocks/>
            </p:cNvSpPr>
            <p:nvPr/>
          </p:nvSpPr>
          <p:spPr bwMode="hidden">
            <a:xfrm>
              <a:off x="1920" y="3956"/>
              <a:ext cx="2080" cy="381"/>
            </a:xfrm>
            <a:custGeom>
              <a:avLst/>
              <a:gdLst>
                <a:gd name="T0" fmla="*/ 0 w 2080"/>
                <a:gd name="T1" fmla="*/ 1 h 4338"/>
                <a:gd name="T2" fmla="*/ 1870 w 2080"/>
                <a:gd name="T3" fmla="*/ 381 h 4338"/>
                <a:gd name="T4" fmla="*/ 2080 w 2080"/>
                <a:gd name="T5" fmla="*/ 381 h 4338"/>
                <a:gd name="T6" fmla="*/ 1033 w 2080"/>
                <a:gd name="T7" fmla="*/ 0 h 4338"/>
                <a:gd name="T8" fmla="*/ 0 w 2080"/>
                <a:gd name="T9" fmla="*/ 1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p:spPr>
          <p:txBody>
            <a:bodyPr wrap="none" anchor="ctr"/>
            <a:lstStyle/>
            <a:p>
              <a:pPr>
                <a:defRPr/>
              </a:pPr>
              <a:endParaRPr lang="en-US"/>
            </a:p>
          </p:txBody>
        </p:sp>
        <p:sp>
          <p:nvSpPr>
            <p:cNvPr id="1048" name="Rectangle 19"/>
            <p:cNvSpPr>
              <a:spLocks noChangeArrowheads="1"/>
            </p:cNvSpPr>
            <p:nvPr/>
          </p:nvSpPr>
          <p:spPr bwMode="hidden">
            <a:xfrm>
              <a:off x="0" y="3905"/>
              <a:ext cx="5760" cy="432"/>
            </a:xfrm>
            <a:prstGeom prst="rect">
              <a:avLst/>
            </a:prstGeom>
            <a:solidFill>
              <a:schemeClr val="bg2">
                <a:alpha val="50195"/>
              </a:schemeClr>
            </a:solidFill>
            <a:ln w="9525">
              <a:noFill/>
              <a:miter lim="800000"/>
              <a:headEnd/>
              <a:tailEnd/>
            </a:ln>
          </p:spPr>
          <p:txBody>
            <a:bodyPr wrap="none" anchor="ctr"/>
            <a:lstStyle/>
            <a:p>
              <a:pPr>
                <a:defRPr/>
              </a:pPr>
              <a:endParaRPr lang="en-US"/>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latin typeface="Times New Roman"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6ACCC9C6-E3FB-4DA2-AFF5-9E67DC970E2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wmf"/><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b="1" smtClean="0">
                <a:latin typeface="Calibri" pitchFamily="34" charset="0"/>
                <a:cs typeface="Times New Roman" pitchFamily="18" charset="0"/>
              </a:rPr>
              <a:t>The Role of a Lab Director in Today’s Community Colleges</a:t>
            </a:r>
            <a:r>
              <a:rPr lang="en-US" smtClean="0"/>
              <a:t> </a:t>
            </a:r>
          </a:p>
        </p:txBody>
      </p:sp>
      <p:sp>
        <p:nvSpPr>
          <p:cNvPr id="4099" name="Rectangle 3"/>
          <p:cNvSpPr>
            <a:spLocks noGrp="1" noChangeArrowheads="1"/>
          </p:cNvSpPr>
          <p:nvPr>
            <p:ph type="subTitle" idx="1"/>
          </p:nvPr>
        </p:nvSpPr>
        <p:spPr>
          <a:xfrm>
            <a:off x="1295400" y="4572000"/>
            <a:ext cx="7086600" cy="1679575"/>
          </a:xfrm>
        </p:spPr>
        <p:txBody>
          <a:bodyPr/>
          <a:lstStyle/>
          <a:p>
            <a:pPr eaLnBrk="1" hangingPunct="1"/>
            <a:r>
              <a:rPr lang="en-US" smtClean="0"/>
              <a:t>Mutasem Sweis, MS</a:t>
            </a:r>
          </a:p>
          <a:p>
            <a:pPr eaLnBrk="1" hangingPunct="1"/>
            <a:r>
              <a:rPr lang="en-US" smtClean="0"/>
              <a:t>Physical Sciences Laboratory Director</a:t>
            </a:r>
          </a:p>
          <a:p>
            <a:pPr eaLnBrk="1" hangingPunct="1"/>
            <a:r>
              <a:rPr lang="en-US" smtClean="0"/>
              <a:t>Moraine Valley Community College</a:t>
            </a:r>
          </a:p>
          <a:p>
            <a:pPr eaLnBrk="1" hangingPunct="1"/>
            <a:r>
              <a:rPr lang="en-US" smtClean="0"/>
              <a:t>Palos Hills, IL</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76200"/>
            <a:ext cx="7772400" cy="1250950"/>
          </a:xfrm>
        </p:spPr>
        <p:txBody>
          <a:bodyPr/>
          <a:lstStyle/>
          <a:p>
            <a:r>
              <a:rPr lang="en-US" sz="3800" smtClean="0"/>
              <a:t>Purchasing Supplies and Materials within Budget</a:t>
            </a:r>
          </a:p>
        </p:txBody>
      </p:sp>
      <p:pic>
        <p:nvPicPr>
          <p:cNvPr id="13315" name="Picture 4" descr="C:\Documents and Settings\Owner\My Documents\STEM Competition\IMG-20120822-00017.JPG"/>
          <p:cNvPicPr>
            <a:picLocks noChangeAspect="1" noChangeArrowheads="1"/>
          </p:cNvPicPr>
          <p:nvPr/>
        </p:nvPicPr>
        <p:blipFill>
          <a:blip r:embed="rId3"/>
          <a:srcRect l="10667" t="3555" r="5333" b="5779"/>
          <a:stretch>
            <a:fillRect/>
          </a:stretch>
        </p:blipFill>
        <p:spPr bwMode="auto">
          <a:xfrm>
            <a:off x="2286000" y="1295400"/>
            <a:ext cx="4191000" cy="3392488"/>
          </a:xfrm>
          <a:prstGeom prst="rect">
            <a:avLst/>
          </a:prstGeom>
          <a:noFill/>
          <a:ln w="9525">
            <a:noFill/>
            <a:miter lim="800000"/>
            <a:headEnd/>
            <a:tailEnd/>
          </a:ln>
        </p:spPr>
      </p:pic>
      <p:sp>
        <p:nvSpPr>
          <p:cNvPr id="13316" name="Title 1"/>
          <p:cNvSpPr>
            <a:spLocks/>
          </p:cNvSpPr>
          <p:nvPr/>
        </p:nvSpPr>
        <p:spPr bwMode="auto">
          <a:xfrm>
            <a:off x="381000" y="4679950"/>
            <a:ext cx="8305800" cy="1644650"/>
          </a:xfrm>
          <a:prstGeom prst="rect">
            <a:avLst/>
          </a:prstGeom>
          <a:noFill/>
          <a:ln w="9525">
            <a:noFill/>
            <a:miter lim="800000"/>
            <a:headEnd/>
            <a:tailEnd/>
          </a:ln>
        </p:spPr>
        <p:txBody>
          <a:bodyPr anchor="ctr">
            <a:spAutoFit/>
          </a:bodyPr>
          <a:lstStyle/>
          <a:p>
            <a:pPr algn="ctr" eaLnBrk="0" hangingPunct="0"/>
            <a:r>
              <a:rPr lang="en-US" sz="3400">
                <a:solidFill>
                  <a:schemeClr val="tx2"/>
                </a:solidFill>
                <a:latin typeface="Arial Black" pitchFamily="34" charset="0"/>
              </a:rPr>
              <a:t>Meeting Budget Constraints Becoming More Difficult as State Funding has Decreased</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90550"/>
            <a:ext cx="7772400" cy="914400"/>
          </a:xfrm>
        </p:spPr>
        <p:txBody>
          <a:bodyPr/>
          <a:lstStyle/>
          <a:p>
            <a:r>
              <a:rPr lang="en-US" sz="5400" smtClean="0">
                <a:cs typeface="Times New Roman" pitchFamily="18" charset="0"/>
              </a:rPr>
              <a:t>Making solutions</a:t>
            </a:r>
            <a:endParaRPr lang="en-US" sz="5400" smtClean="0"/>
          </a:p>
        </p:txBody>
      </p:sp>
      <p:pic>
        <p:nvPicPr>
          <p:cNvPr id="14339" name="Picture 5" descr="C:\Documents and Settings\Owner\My Documents\Downloads\IMG-20120907-00025.jpg"/>
          <p:cNvPicPr>
            <a:picLocks noChangeAspect="1" noChangeArrowheads="1"/>
          </p:cNvPicPr>
          <p:nvPr/>
        </p:nvPicPr>
        <p:blipFill>
          <a:blip r:embed="rId3" cstate="print"/>
          <a:srcRect/>
          <a:stretch>
            <a:fillRect/>
          </a:stretch>
        </p:blipFill>
        <p:spPr bwMode="auto">
          <a:xfrm>
            <a:off x="1905000" y="1676400"/>
            <a:ext cx="5486400" cy="4114800"/>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95325"/>
            <a:ext cx="7772400" cy="4781550"/>
          </a:xfrm>
        </p:spPr>
        <p:txBody>
          <a:bodyPr/>
          <a:lstStyle/>
          <a:p>
            <a:r>
              <a:rPr lang="en-US" smtClean="0"/>
              <a:t>Past Few Years Responsibilities and Role has Changed Drastically</a:t>
            </a:r>
            <a:br>
              <a:rPr lang="en-US" smtClean="0"/>
            </a:br>
            <a:r>
              <a:rPr lang="en-US" smtClean="0"/>
              <a:t/>
            </a:r>
            <a:br>
              <a:rPr lang="en-US" smtClean="0"/>
            </a:br>
            <a:r>
              <a:rPr lang="en-US" smtClean="0"/>
              <a:t>Original Functions AND</a:t>
            </a:r>
            <a:br>
              <a:rPr lang="en-US" smtClean="0"/>
            </a:br>
            <a:r>
              <a:rPr lang="en-US" smtClean="0"/>
              <a:t>Additional Ones.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800100"/>
            <a:ext cx="7772400" cy="762000"/>
          </a:xfrm>
        </p:spPr>
        <p:txBody>
          <a:bodyPr/>
          <a:lstStyle/>
          <a:p>
            <a:r>
              <a:rPr lang="en-US" smtClean="0"/>
              <a:t>Job Qualifications</a:t>
            </a:r>
          </a:p>
        </p:txBody>
      </p:sp>
      <p:sp>
        <p:nvSpPr>
          <p:cNvPr id="16387" name="Rectangle 3"/>
          <p:cNvSpPr>
            <a:spLocks noGrp="1" noChangeArrowheads="1"/>
          </p:cNvSpPr>
          <p:nvPr>
            <p:ph type="body" sz="half" idx="1"/>
          </p:nvPr>
        </p:nvSpPr>
        <p:spPr>
          <a:xfrm>
            <a:off x="685800" y="1600200"/>
            <a:ext cx="3810000" cy="4495800"/>
          </a:xfrm>
        </p:spPr>
        <p:txBody>
          <a:bodyPr/>
          <a:lstStyle/>
          <a:p>
            <a:r>
              <a:rPr lang="en-US" u="sng" smtClean="0"/>
              <a:t>Previously</a:t>
            </a:r>
          </a:p>
          <a:p>
            <a:r>
              <a:rPr lang="en-US" smtClean="0"/>
              <a:t>Few chemistry classes</a:t>
            </a:r>
          </a:p>
        </p:txBody>
      </p:sp>
      <p:sp>
        <p:nvSpPr>
          <p:cNvPr id="16388" name="Rectangle 4"/>
          <p:cNvSpPr>
            <a:spLocks noGrp="1" noChangeArrowheads="1"/>
          </p:cNvSpPr>
          <p:nvPr>
            <p:ph type="body" sz="half" idx="2"/>
          </p:nvPr>
        </p:nvSpPr>
        <p:spPr>
          <a:xfrm>
            <a:off x="4648200" y="1600200"/>
            <a:ext cx="3810000" cy="4495800"/>
          </a:xfrm>
        </p:spPr>
        <p:txBody>
          <a:bodyPr/>
          <a:lstStyle/>
          <a:p>
            <a:r>
              <a:rPr lang="en-US" sz="2400" u="sng" smtClean="0"/>
              <a:t>Currently</a:t>
            </a:r>
          </a:p>
          <a:p>
            <a:r>
              <a:rPr lang="en-US" sz="2400" smtClean="0"/>
              <a:t>Associates Degree</a:t>
            </a:r>
          </a:p>
          <a:p>
            <a:r>
              <a:rPr lang="en-US" sz="2400" smtClean="0"/>
              <a:t>Computer Skills</a:t>
            </a:r>
          </a:p>
          <a:p>
            <a:r>
              <a:rPr lang="en-US" sz="2400" smtClean="0"/>
              <a:t>Basic Electronics</a:t>
            </a:r>
          </a:p>
          <a:p>
            <a:r>
              <a:rPr lang="en-US" sz="2400" smtClean="0"/>
              <a:t>Mechanical Skills</a:t>
            </a:r>
          </a:p>
          <a:p>
            <a:r>
              <a:rPr lang="en-US" sz="2400" smtClean="0"/>
              <a:t>Basic Accounting Skills</a:t>
            </a:r>
          </a:p>
          <a:p>
            <a:r>
              <a:rPr lang="en-US" sz="2400" smtClean="0"/>
              <a:t>Audio/Visual Tech Skills</a:t>
            </a:r>
          </a:p>
          <a:p>
            <a:r>
              <a:rPr lang="en-US" sz="2400" smtClean="0"/>
              <a:t>Interpersonal Communication Skills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990600"/>
            <a:ext cx="7772400" cy="2101850"/>
          </a:xfrm>
        </p:spPr>
        <p:txBody>
          <a:bodyPr/>
          <a:lstStyle/>
          <a:p>
            <a:r>
              <a:rPr lang="en-US" smtClean="0"/>
              <a:t>Now an </a:t>
            </a:r>
            <a:br>
              <a:rPr lang="en-US" smtClean="0"/>
            </a:br>
            <a:r>
              <a:rPr lang="en-US" smtClean="0"/>
              <a:t>Equal and Integral Part of Department</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Interaction with Students</a:t>
            </a:r>
          </a:p>
        </p:txBody>
      </p:sp>
      <p:sp>
        <p:nvSpPr>
          <p:cNvPr id="15363" name="Content Placeholder 2"/>
          <p:cNvSpPr>
            <a:spLocks noGrp="1"/>
          </p:cNvSpPr>
          <p:nvPr>
            <p:ph idx="1"/>
          </p:nvPr>
        </p:nvSpPr>
        <p:spPr/>
        <p:txBody>
          <a:bodyPr/>
          <a:lstStyle/>
          <a:p>
            <a:pPr eaLnBrk="1" hangingPunct="1"/>
            <a:endParaRPr lang="en-US" sz="2800" smtClean="0"/>
          </a:p>
          <a:p>
            <a:pPr eaLnBrk="1" hangingPunct="1"/>
            <a:r>
              <a:rPr lang="en-US" sz="2800" smtClean="0"/>
              <a:t>Alternative Mentor for Students</a:t>
            </a:r>
          </a:p>
          <a:p>
            <a:pPr eaLnBrk="1" hangingPunct="1"/>
            <a:r>
              <a:rPr lang="en-US" sz="2800" smtClean="0"/>
              <a:t>Different Perspective during discussions about the lab material with students (for example how to set up needed calculations)</a:t>
            </a:r>
          </a:p>
          <a:p>
            <a:pPr eaLnBrk="1" hangingPunct="1"/>
            <a:r>
              <a:rPr lang="en-US" sz="2800" smtClean="0"/>
              <a:t>Does not replace faculty, but offers students an additional layer of support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Direct Interaction </a:t>
            </a:r>
            <a:br>
              <a:rPr lang="en-US" smtClean="0"/>
            </a:br>
            <a:r>
              <a:rPr lang="en-US" smtClean="0"/>
              <a:t>with Students, 2</a:t>
            </a:r>
          </a:p>
        </p:txBody>
      </p:sp>
      <p:sp>
        <p:nvSpPr>
          <p:cNvPr id="7171" name="Rectangle 3"/>
          <p:cNvSpPr>
            <a:spLocks noGrp="1" noChangeArrowheads="1"/>
          </p:cNvSpPr>
          <p:nvPr>
            <p:ph type="body" idx="1"/>
          </p:nvPr>
        </p:nvSpPr>
        <p:spPr/>
        <p:txBody>
          <a:bodyPr/>
          <a:lstStyle/>
          <a:p>
            <a:pPr eaLnBrk="1" hangingPunct="1">
              <a:lnSpc>
                <a:spcPct val="90000"/>
              </a:lnSpc>
            </a:pPr>
            <a:r>
              <a:rPr lang="en-US" smtClean="0"/>
              <a:t>My hands-on work responsibilities helps students from surrounding blue-collar community relate to me. UPS is a primary area employer.</a:t>
            </a:r>
          </a:p>
          <a:p>
            <a:pPr eaLnBrk="1" hangingPunct="1">
              <a:lnSpc>
                <a:spcPct val="90000"/>
              </a:lnSpc>
            </a:pPr>
            <a:r>
              <a:rPr lang="en-US" smtClean="0"/>
              <a:t>Students easily relate to me because I grew up in this area. </a:t>
            </a:r>
          </a:p>
          <a:p>
            <a:pPr eaLnBrk="1" hangingPunct="1">
              <a:lnSpc>
                <a:spcPct val="90000"/>
              </a:lnSpc>
            </a:pPr>
            <a:r>
              <a:rPr lang="en-US" smtClean="0"/>
              <a:t>“Someone like me can make it!” Shows success in the field of chemistry.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Direct Interaction </a:t>
            </a:r>
            <a:br>
              <a:rPr lang="en-US" smtClean="0"/>
            </a:br>
            <a:r>
              <a:rPr lang="en-US" smtClean="0"/>
              <a:t>with Students, 3</a:t>
            </a:r>
          </a:p>
        </p:txBody>
      </p:sp>
      <p:sp>
        <p:nvSpPr>
          <p:cNvPr id="20483" name="Rectangle 3"/>
          <p:cNvSpPr>
            <a:spLocks noGrp="1" noChangeArrowheads="1"/>
          </p:cNvSpPr>
          <p:nvPr>
            <p:ph type="body" idx="1"/>
          </p:nvPr>
        </p:nvSpPr>
        <p:spPr/>
        <p:txBody>
          <a:bodyPr/>
          <a:lstStyle/>
          <a:p>
            <a:pPr eaLnBrk="1" hangingPunct="1"/>
            <a:r>
              <a:rPr lang="en-US" smtClean="0"/>
              <a:t>FAMILIAR FACE FOR RETURNING STUDENTS, REGARDLESS OF WHAT CLASSES THEY ARE TAKING</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Another Set of Eyes &amp; Ears</a:t>
            </a:r>
          </a:p>
        </p:txBody>
      </p:sp>
      <p:sp>
        <p:nvSpPr>
          <p:cNvPr id="54275" name="Rectangle 3"/>
          <p:cNvSpPr>
            <a:spLocks noGrp="1" noChangeArrowheads="1"/>
          </p:cNvSpPr>
          <p:nvPr>
            <p:ph type="body" idx="1"/>
          </p:nvPr>
        </p:nvSpPr>
        <p:spPr/>
        <p:txBody>
          <a:bodyPr/>
          <a:lstStyle/>
          <a:p>
            <a:r>
              <a:rPr lang="en-US" sz="2800" smtClean="0"/>
              <a:t>Sometimes Visible - an alternative MVCC authority for students to approach with questions - doors always open, both to hallway and to lab rooms, no “office hours”</a:t>
            </a:r>
          </a:p>
          <a:p>
            <a:r>
              <a:rPr lang="en-US" sz="2800" smtClean="0"/>
              <a:t>Sometimes Invisible - often overhears or sees events in the laboratories that students would not allow a faculty member to hear or see - also an asset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830263"/>
            <a:ext cx="7772400" cy="701675"/>
          </a:xfrm>
        </p:spPr>
        <p:txBody>
          <a:bodyPr/>
          <a:lstStyle/>
          <a:p>
            <a:pPr eaLnBrk="1" hangingPunct="1"/>
            <a:r>
              <a:rPr lang="en-US" sz="4000" smtClean="0"/>
              <a:t>Pipeline for Student Input</a:t>
            </a:r>
          </a:p>
        </p:txBody>
      </p:sp>
      <p:sp>
        <p:nvSpPr>
          <p:cNvPr id="14339"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sz="2800" dirty="0" smtClean="0">
                <a:latin typeface="Calibri" pitchFamily="34" charset="0"/>
                <a:cs typeface="Times New Roman" pitchFamily="18" charset="0"/>
              </a:rPr>
              <a:t>Spend time conversing with students taking chemistry courses in order to evaluate the difficulty level of the labs written</a:t>
            </a:r>
          </a:p>
          <a:p>
            <a:pPr eaLnBrk="1" hangingPunct="1">
              <a:lnSpc>
                <a:spcPct val="90000"/>
              </a:lnSpc>
            </a:pPr>
            <a:r>
              <a:rPr lang="en-US" sz="2800" dirty="0" smtClean="0">
                <a:latin typeface="Calibri" pitchFamily="34" charset="0"/>
                <a:cs typeface="Times New Roman" pitchFamily="18" charset="0"/>
              </a:rPr>
              <a:t>Students express if the labs are written in such a manner that they can navigate their way through the lab procedures without much difficulty</a:t>
            </a:r>
          </a:p>
          <a:p>
            <a:pPr eaLnBrk="1" hangingPunct="1">
              <a:lnSpc>
                <a:spcPct val="90000"/>
              </a:lnSpc>
            </a:pPr>
            <a:r>
              <a:rPr lang="en-US" sz="2800" dirty="0" smtClean="0">
                <a:latin typeface="Calibri" pitchFamily="34" charset="0"/>
                <a:cs typeface="Times New Roman" pitchFamily="18" charset="0"/>
              </a:rPr>
              <a:t>Consults with faculty members regarding student  comprehension of the mechanics and understanding of the concepts of all labs that are performed. Contributes to discussions regarding Assessment of Student Academic Achievement.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685800" y="1752600"/>
            <a:ext cx="7772400" cy="4343400"/>
          </a:xfrm>
        </p:spPr>
        <p:txBody>
          <a:bodyPr/>
          <a:lstStyle/>
          <a:p>
            <a:r>
              <a:rPr lang="en-US" smtClean="0"/>
              <a:t>Past few years role has transformed</a:t>
            </a:r>
          </a:p>
          <a:p>
            <a:r>
              <a:rPr lang="en-US" smtClean="0"/>
              <a:t>Gradual and unintentional transformation</a:t>
            </a:r>
          </a:p>
        </p:txBody>
      </p:sp>
      <p:sp>
        <p:nvSpPr>
          <p:cNvPr id="5123" name="Rectangle 4"/>
          <p:cNvSpPr>
            <a:spLocks noGrp="1" noChangeArrowheads="1"/>
          </p:cNvSpPr>
          <p:nvPr>
            <p:ph type="title"/>
          </p:nvPr>
        </p:nvSpPr>
        <p:spPr>
          <a:xfrm>
            <a:off x="457200" y="365125"/>
            <a:ext cx="8382000" cy="641350"/>
          </a:xfrm>
          <a:noFill/>
        </p:spPr>
        <p:txBody>
          <a:bodyPr/>
          <a:lstStyle/>
          <a:p>
            <a:r>
              <a:rPr lang="en-US" sz="3600" smtClean="0"/>
              <a:t>Overview of Today’s Discussion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Adds Diversity to Department</a:t>
            </a:r>
          </a:p>
        </p:txBody>
      </p:sp>
      <p:sp>
        <p:nvSpPr>
          <p:cNvPr id="72707" name="Rectangle 3"/>
          <p:cNvSpPr>
            <a:spLocks noGrp="1" noChangeArrowheads="1"/>
          </p:cNvSpPr>
          <p:nvPr>
            <p:ph type="body" idx="1"/>
          </p:nvPr>
        </p:nvSpPr>
        <p:spPr/>
        <p:txBody>
          <a:bodyPr/>
          <a:lstStyle/>
          <a:p>
            <a:pPr eaLnBrk="1" hangingPunct="1"/>
            <a:r>
              <a:rPr lang="en-US" smtClean="0"/>
              <a:t>Unique Ethnicity within Full Timers</a:t>
            </a:r>
          </a:p>
          <a:p>
            <a:pPr eaLnBrk="1" hangingPunct="1"/>
            <a:r>
              <a:rPr lang="en-US" smtClean="0"/>
              <a:t>Unique Bilingual within Full Timers</a:t>
            </a:r>
          </a:p>
          <a:p>
            <a:pPr eaLnBrk="1" hangingPunct="1"/>
            <a:r>
              <a:rPr lang="en-US" smtClean="0"/>
              <a:t>Grew up Locally, Most did not</a:t>
            </a:r>
          </a:p>
          <a:p>
            <a:pPr eaLnBrk="1" hangingPunct="1"/>
            <a:r>
              <a:rPr lang="en-US" smtClean="0"/>
              <a:t>Apparent Socioeconomic Status from hands-on job with which students are able to relate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727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36525"/>
            <a:ext cx="7772400" cy="1311275"/>
          </a:xfrm>
        </p:spPr>
        <p:txBody>
          <a:bodyPr/>
          <a:lstStyle/>
          <a:p>
            <a:pPr eaLnBrk="1" hangingPunct="1"/>
            <a:r>
              <a:rPr lang="en-US" sz="4000" smtClean="0"/>
              <a:t>STRONGER VOICE in Modifying Curriculum</a:t>
            </a:r>
          </a:p>
        </p:txBody>
      </p:sp>
      <p:sp>
        <p:nvSpPr>
          <p:cNvPr id="8195" name="Rectangle 3"/>
          <p:cNvSpPr>
            <a:spLocks noGrp="1" noChangeArrowheads="1"/>
          </p:cNvSpPr>
          <p:nvPr>
            <p:ph type="body" idx="1"/>
          </p:nvPr>
        </p:nvSpPr>
        <p:spPr>
          <a:xfrm>
            <a:off x="685800" y="1524000"/>
            <a:ext cx="7772400" cy="3505200"/>
          </a:xfrm>
        </p:spPr>
        <p:txBody>
          <a:bodyPr/>
          <a:lstStyle/>
          <a:p>
            <a:pPr eaLnBrk="1" hangingPunct="1">
              <a:lnSpc>
                <a:spcPct val="90000"/>
              </a:lnSpc>
            </a:pPr>
            <a:r>
              <a:rPr lang="en-US" sz="2800" smtClean="0"/>
              <a:t>Some faculty may be unaware of latest safety and environmental regulations</a:t>
            </a:r>
          </a:p>
          <a:p>
            <a:pPr eaLnBrk="1" hangingPunct="1">
              <a:lnSpc>
                <a:spcPct val="90000"/>
              </a:lnSpc>
            </a:pPr>
            <a:r>
              <a:rPr lang="en-US" sz="2800" smtClean="0"/>
              <a:t>Some faculty may be unaware of procurement difficulties (supplier side) or of budget restraints </a:t>
            </a:r>
          </a:p>
          <a:p>
            <a:pPr eaLnBrk="1" hangingPunct="1">
              <a:lnSpc>
                <a:spcPct val="90000"/>
              </a:lnSpc>
            </a:pPr>
            <a:r>
              <a:rPr lang="en-US" sz="2800" smtClean="0"/>
              <a:t>Some faculty may be unaware of difficulties adjunct faculty are having teaching specific experiments</a:t>
            </a:r>
          </a:p>
        </p:txBody>
      </p:sp>
      <p:sp>
        <p:nvSpPr>
          <p:cNvPr id="16388" name="Rectangle 2"/>
          <p:cNvSpPr>
            <a:spLocks noChangeArrowheads="1"/>
          </p:cNvSpPr>
          <p:nvPr/>
        </p:nvSpPr>
        <p:spPr bwMode="auto">
          <a:xfrm>
            <a:off x="609600" y="5105400"/>
            <a:ext cx="7772400" cy="1190625"/>
          </a:xfrm>
          <a:prstGeom prst="rect">
            <a:avLst/>
          </a:prstGeom>
          <a:noFill/>
          <a:ln w="9525">
            <a:noFill/>
            <a:miter lim="800000"/>
            <a:headEnd/>
            <a:tailEnd/>
          </a:ln>
        </p:spPr>
        <p:txBody>
          <a:bodyPr anchor="ctr">
            <a:spAutoFit/>
          </a:bodyPr>
          <a:lstStyle/>
          <a:p>
            <a:pPr algn="ctr"/>
            <a:r>
              <a:rPr lang="en-US" sz="3600">
                <a:solidFill>
                  <a:schemeClr val="tx2"/>
                </a:solidFill>
                <a:latin typeface="Arial Black" pitchFamily="34" charset="0"/>
              </a:rPr>
              <a:t>Valuable Asset in Laboratory Curriculum Discussions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1638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119063"/>
            <a:ext cx="7772400" cy="2124075"/>
          </a:xfrm>
        </p:spPr>
        <p:txBody>
          <a:bodyPr/>
          <a:lstStyle/>
          <a:p>
            <a:r>
              <a:rPr lang="en-US" smtClean="0">
                <a:latin typeface="Calibri" pitchFamily="34" charset="0"/>
                <a:cs typeface="Times New Roman" pitchFamily="18" charset="0"/>
              </a:rPr>
              <a:t>Repairing broken items and/or locating companies to repair broken items</a:t>
            </a:r>
            <a:endParaRPr lang="en-US" smtClean="0"/>
          </a:p>
        </p:txBody>
      </p:sp>
      <p:sp>
        <p:nvSpPr>
          <p:cNvPr id="25603" name="Content Placeholder 2"/>
          <p:cNvSpPr>
            <a:spLocks noGrp="1"/>
          </p:cNvSpPr>
          <p:nvPr>
            <p:ph idx="1"/>
          </p:nvPr>
        </p:nvSpPr>
        <p:spPr>
          <a:xfrm>
            <a:off x="685800" y="2286000"/>
            <a:ext cx="7772400" cy="3810000"/>
          </a:xfrm>
        </p:spPr>
        <p:txBody>
          <a:bodyPr/>
          <a:lstStyle/>
          <a:p>
            <a:r>
              <a:rPr lang="en-US" smtClean="0"/>
              <a:t>Centrifuges</a:t>
            </a:r>
          </a:p>
          <a:p>
            <a:r>
              <a:rPr lang="en-US" smtClean="0"/>
              <a:t>Melting Temperature                   Devices</a:t>
            </a:r>
          </a:p>
          <a:p>
            <a:r>
              <a:rPr lang="en-US" smtClean="0"/>
              <a:t>Balances</a:t>
            </a:r>
          </a:p>
          <a:p>
            <a:r>
              <a:rPr lang="en-US" smtClean="0"/>
              <a:t>Scales</a:t>
            </a:r>
          </a:p>
          <a:p>
            <a:r>
              <a:rPr lang="en-US" smtClean="0"/>
              <a:t>Microscopes (Sent out                         for repair)</a:t>
            </a:r>
          </a:p>
        </p:txBody>
      </p:sp>
      <p:pic>
        <p:nvPicPr>
          <p:cNvPr id="25604" name="Picture 4" descr="C:\Documents and Settings\Owner\My Documents\STEM Competition\IMG-20120822-00010.JPG"/>
          <p:cNvPicPr>
            <a:picLocks noChangeAspect="1" noChangeArrowheads="1"/>
          </p:cNvPicPr>
          <p:nvPr/>
        </p:nvPicPr>
        <p:blipFill>
          <a:blip r:embed="rId3"/>
          <a:srcRect l="21428" r="8333"/>
          <a:stretch>
            <a:fillRect/>
          </a:stretch>
        </p:blipFill>
        <p:spPr bwMode="auto">
          <a:xfrm>
            <a:off x="5341938" y="2286000"/>
            <a:ext cx="3497262" cy="3733800"/>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311275"/>
          </a:xfrm>
        </p:spPr>
        <p:txBody>
          <a:bodyPr/>
          <a:lstStyle/>
          <a:p>
            <a:pPr eaLnBrk="1" hangingPunct="1"/>
            <a:r>
              <a:rPr lang="en-US" sz="4000" smtClean="0"/>
              <a:t>Modernizes Labs for Safety and Cost Efficiency</a:t>
            </a:r>
          </a:p>
        </p:txBody>
      </p:sp>
      <p:sp>
        <p:nvSpPr>
          <p:cNvPr id="15363" name="Rectangle 3"/>
          <p:cNvSpPr>
            <a:spLocks noGrp="1" noChangeArrowheads="1"/>
          </p:cNvSpPr>
          <p:nvPr>
            <p:ph type="body" idx="1"/>
          </p:nvPr>
        </p:nvSpPr>
        <p:spPr>
          <a:xfrm>
            <a:off x="457200" y="1600200"/>
            <a:ext cx="8229600" cy="3581400"/>
          </a:xfrm>
        </p:spPr>
        <p:txBody>
          <a:bodyPr/>
          <a:lstStyle/>
          <a:p>
            <a:pPr eaLnBrk="1" hangingPunct="1"/>
            <a:r>
              <a:rPr lang="en-US" smtClean="0">
                <a:latin typeface="Calibri" pitchFamily="34" charset="0"/>
                <a:cs typeface="Times New Roman" pitchFamily="18" charset="0"/>
              </a:rPr>
              <a:t>Identification of Selected Anions</a:t>
            </a:r>
          </a:p>
          <a:p>
            <a:pPr eaLnBrk="1" hangingPunct="1"/>
            <a:r>
              <a:rPr lang="en-US" smtClean="0">
                <a:latin typeface="Calibri" pitchFamily="34" charset="0"/>
                <a:cs typeface="Times New Roman" pitchFamily="18" charset="0"/>
              </a:rPr>
              <a:t>Carbon Tetrachloride had been originally used </a:t>
            </a:r>
          </a:p>
          <a:p>
            <a:pPr eaLnBrk="1" hangingPunct="1"/>
            <a:r>
              <a:rPr lang="en-US" smtClean="0">
                <a:latin typeface="Calibri" pitchFamily="34" charset="0"/>
                <a:cs typeface="Times New Roman" pitchFamily="18" charset="0"/>
              </a:rPr>
              <a:t>Due to its high toxicity, changed to decane  </a:t>
            </a:r>
          </a:p>
          <a:p>
            <a:pPr eaLnBrk="1" hangingPunct="1"/>
            <a:r>
              <a:rPr lang="en-US" smtClean="0">
                <a:latin typeface="Calibri" pitchFamily="34" charset="0"/>
                <a:cs typeface="Times New Roman" pitchFamily="18" charset="0"/>
              </a:rPr>
              <a:t>A few months later, decane was replaced with heptane as heptane was more cost effective</a:t>
            </a:r>
            <a:endParaRPr lang="en-US" smtClean="0"/>
          </a:p>
        </p:txBody>
      </p:sp>
      <p:sp>
        <p:nvSpPr>
          <p:cNvPr id="23556" name="Rectangle 2"/>
          <p:cNvSpPr>
            <a:spLocks noChangeArrowheads="1"/>
          </p:cNvSpPr>
          <p:nvPr/>
        </p:nvSpPr>
        <p:spPr bwMode="auto">
          <a:xfrm>
            <a:off x="304800" y="4557713"/>
            <a:ext cx="8534400" cy="1644650"/>
          </a:xfrm>
          <a:prstGeom prst="rect">
            <a:avLst/>
          </a:prstGeom>
          <a:noFill/>
          <a:ln w="9525">
            <a:noFill/>
            <a:miter lim="800000"/>
            <a:headEnd/>
            <a:tailEnd/>
          </a:ln>
        </p:spPr>
        <p:txBody>
          <a:bodyPr anchor="ctr">
            <a:spAutoFit/>
          </a:bodyPr>
          <a:lstStyle/>
          <a:p>
            <a:pPr algn="ctr"/>
            <a:r>
              <a:rPr lang="en-US" sz="3400">
                <a:solidFill>
                  <a:schemeClr val="tx2"/>
                </a:solidFill>
                <a:latin typeface="Arial Black" pitchFamily="34" charset="0"/>
              </a:rPr>
              <a:t>Personal Involvement of Lab Director in Lab Curriculum Choices Made Modifications Possible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2355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304800"/>
            <a:ext cx="8686800" cy="579438"/>
          </a:xfrm>
        </p:spPr>
        <p:txBody>
          <a:bodyPr/>
          <a:lstStyle/>
          <a:p>
            <a:pPr eaLnBrk="1" hangingPunct="1"/>
            <a:r>
              <a:rPr lang="en-US" sz="3200" smtClean="0"/>
              <a:t>Adjunct Orientation for Experiments</a:t>
            </a:r>
          </a:p>
        </p:txBody>
      </p:sp>
      <p:sp>
        <p:nvSpPr>
          <p:cNvPr id="9219" name="Rectangle 3"/>
          <p:cNvSpPr>
            <a:spLocks noGrp="1" noChangeArrowheads="1"/>
          </p:cNvSpPr>
          <p:nvPr>
            <p:ph type="body" idx="1"/>
          </p:nvPr>
        </p:nvSpPr>
        <p:spPr>
          <a:xfrm>
            <a:off x="685800" y="1143000"/>
            <a:ext cx="7772400" cy="5105400"/>
          </a:xfrm>
        </p:spPr>
        <p:txBody>
          <a:bodyPr/>
          <a:lstStyle/>
          <a:p>
            <a:pPr eaLnBrk="1" hangingPunct="1">
              <a:lnSpc>
                <a:spcPct val="90000"/>
              </a:lnSpc>
            </a:pPr>
            <a:r>
              <a:rPr lang="en-US" sz="2800" smtClean="0"/>
              <a:t>Cannot be done by the department chair</a:t>
            </a:r>
          </a:p>
          <a:p>
            <a:pPr eaLnBrk="1" hangingPunct="1">
              <a:lnSpc>
                <a:spcPct val="90000"/>
              </a:lnSpc>
            </a:pPr>
            <a:r>
              <a:rPr lang="en-US" sz="2800" smtClean="0"/>
              <a:t>Must be done for almost each experiment for each new instructor (adjuncts may not have done lab as undergrad or grad student or in previous positions)</a:t>
            </a:r>
          </a:p>
          <a:p>
            <a:pPr eaLnBrk="1" hangingPunct="1">
              <a:lnSpc>
                <a:spcPct val="90000"/>
              </a:lnSpc>
            </a:pPr>
            <a:r>
              <a:rPr lang="en-US" sz="2800" smtClean="0"/>
              <a:t>High turn-over for adjuncts even for the best two-year colleges</a:t>
            </a:r>
          </a:p>
          <a:p>
            <a:pPr eaLnBrk="1" hangingPunct="1">
              <a:lnSpc>
                <a:spcPct val="90000"/>
              </a:lnSpc>
            </a:pPr>
            <a:r>
              <a:rPr lang="en-US" sz="2800" smtClean="0"/>
              <a:t>Introduction to an experiment (protocol, safety, waste disposal) often must be done within a five minute period (between labs)</a:t>
            </a:r>
          </a:p>
          <a:p>
            <a:pPr eaLnBrk="1" hangingPunct="1">
              <a:lnSpc>
                <a:spcPct val="90000"/>
              </a:lnSpc>
            </a:pPr>
            <a:r>
              <a:rPr lang="en-US" sz="2800" smtClean="0"/>
              <a:t>Requires a staff member with a flexible schedule, who can help immediately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431925"/>
          </a:xfrm>
        </p:spPr>
        <p:txBody>
          <a:bodyPr/>
          <a:lstStyle/>
          <a:p>
            <a:pPr eaLnBrk="1" hangingPunct="1"/>
            <a:r>
              <a:rPr lang="en-US" smtClean="0"/>
              <a:t>Laboratory Demonstrations</a:t>
            </a:r>
          </a:p>
        </p:txBody>
      </p:sp>
      <p:sp>
        <p:nvSpPr>
          <p:cNvPr id="10243" name="Rectangle 3"/>
          <p:cNvSpPr>
            <a:spLocks noGrp="1" noChangeArrowheads="1"/>
          </p:cNvSpPr>
          <p:nvPr>
            <p:ph type="body" idx="1"/>
          </p:nvPr>
        </p:nvSpPr>
        <p:spPr>
          <a:xfrm>
            <a:off x="685800" y="1676400"/>
            <a:ext cx="7772400" cy="4572000"/>
          </a:xfrm>
        </p:spPr>
        <p:txBody>
          <a:bodyPr/>
          <a:lstStyle/>
          <a:p>
            <a:pPr eaLnBrk="1" hangingPunct="1">
              <a:lnSpc>
                <a:spcPct val="90000"/>
              </a:lnSpc>
            </a:pPr>
            <a:r>
              <a:rPr lang="en-US" sz="2800" smtClean="0"/>
              <a:t>Has Done ALL experiments in curriculum</a:t>
            </a:r>
          </a:p>
          <a:p>
            <a:pPr eaLnBrk="1" hangingPunct="1">
              <a:lnSpc>
                <a:spcPct val="90000"/>
              </a:lnSpc>
            </a:pPr>
            <a:r>
              <a:rPr lang="en-US" sz="2800" smtClean="0"/>
              <a:t>Critical for first year instructors (may not have done lab as undergrad or grad student or in previous positions)</a:t>
            </a:r>
          </a:p>
          <a:p>
            <a:pPr eaLnBrk="1" hangingPunct="1">
              <a:lnSpc>
                <a:spcPct val="90000"/>
              </a:lnSpc>
            </a:pPr>
            <a:r>
              <a:rPr lang="en-US" sz="2800" smtClean="0"/>
              <a:t>Needed for complex demonstrations which require two instructors due to the nature of the experiment or due to safety concerns</a:t>
            </a:r>
          </a:p>
          <a:p>
            <a:pPr eaLnBrk="1" hangingPunct="1">
              <a:lnSpc>
                <a:spcPct val="90000"/>
              </a:lnSpc>
            </a:pPr>
            <a:r>
              <a:rPr lang="en-US" sz="2800" smtClean="0"/>
              <a:t>Example: Oxygen lab, extensive preparation, safety with sharp glass &amp; oxygen and open flames, drainage tubes which can flood the lab, thistle tubes which may become clogged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457200" y="381000"/>
            <a:ext cx="8153400" cy="609600"/>
          </a:xfrm>
        </p:spPr>
        <p:txBody>
          <a:bodyPr/>
          <a:lstStyle/>
          <a:p>
            <a:r>
              <a:rPr lang="en-US" sz="3400" smtClean="0"/>
              <a:t>STEM Student Research Program</a:t>
            </a:r>
          </a:p>
        </p:txBody>
      </p:sp>
      <p:sp>
        <p:nvSpPr>
          <p:cNvPr id="56323" name="Rectangle 1027"/>
          <p:cNvSpPr>
            <a:spLocks noGrp="1" noChangeArrowheads="1"/>
          </p:cNvSpPr>
          <p:nvPr>
            <p:ph type="body" idx="1"/>
          </p:nvPr>
        </p:nvSpPr>
        <p:spPr>
          <a:xfrm>
            <a:off x="533400" y="1371600"/>
            <a:ext cx="8077200" cy="4876800"/>
          </a:xfrm>
        </p:spPr>
        <p:txBody>
          <a:bodyPr/>
          <a:lstStyle/>
          <a:p>
            <a:pPr>
              <a:lnSpc>
                <a:spcPct val="90000"/>
              </a:lnSpc>
            </a:pPr>
            <a:r>
              <a:rPr lang="en-US" sz="2800" smtClean="0"/>
              <a:t>Several presentations about STEM during this conference. Science, Technology, Engineering, and Mathematics Student Research Poster Competition Program</a:t>
            </a:r>
          </a:p>
          <a:p>
            <a:pPr>
              <a:lnSpc>
                <a:spcPct val="90000"/>
              </a:lnSpc>
            </a:pPr>
            <a:r>
              <a:rPr lang="en-US" sz="2800" smtClean="0"/>
              <a:t>Briefly, at MVCC, we often have 7 different experiments going on by 28 students, simultaneously, supervised supposedly by one faculty member. Obviously, that doesn’t work.</a:t>
            </a:r>
          </a:p>
          <a:p>
            <a:pPr>
              <a:lnSpc>
                <a:spcPct val="90000"/>
              </a:lnSpc>
            </a:pPr>
            <a:r>
              <a:rPr lang="en-US" sz="2800" smtClean="0"/>
              <a:t>Also, the experiments are student-designed, change on the spot, and I never know what they are in advance.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762000"/>
          </a:xfrm>
        </p:spPr>
        <p:txBody>
          <a:bodyPr/>
          <a:lstStyle/>
          <a:p>
            <a:pPr eaLnBrk="1" hangingPunct="1"/>
            <a:r>
              <a:rPr lang="en-US" smtClean="0"/>
              <a:t>STEM Program, 2</a:t>
            </a:r>
          </a:p>
        </p:txBody>
      </p:sp>
      <p:sp>
        <p:nvSpPr>
          <p:cNvPr id="11267" name="Rectangle 3"/>
          <p:cNvSpPr>
            <a:spLocks noGrp="1" noChangeArrowheads="1"/>
          </p:cNvSpPr>
          <p:nvPr>
            <p:ph type="body" idx="1"/>
          </p:nvPr>
        </p:nvSpPr>
        <p:spPr>
          <a:xfrm>
            <a:off x="685800" y="1143000"/>
            <a:ext cx="7772400" cy="4953000"/>
          </a:xfrm>
        </p:spPr>
        <p:txBody>
          <a:bodyPr/>
          <a:lstStyle/>
          <a:p>
            <a:pPr eaLnBrk="1" hangingPunct="1">
              <a:lnSpc>
                <a:spcPct val="90000"/>
              </a:lnSpc>
            </a:pPr>
            <a:r>
              <a:rPr lang="en-US" sz="2600" smtClean="0"/>
              <a:t>Provides conventional and unusual equipment (such as motor oil or cheesecloth, with little or no notice)</a:t>
            </a:r>
          </a:p>
          <a:p>
            <a:pPr eaLnBrk="1" hangingPunct="1">
              <a:lnSpc>
                <a:spcPct val="90000"/>
              </a:lnSpc>
            </a:pPr>
            <a:r>
              <a:rPr lang="en-US" sz="2600" smtClean="0"/>
              <a:t>Gives general advice regarding projects (which electronic balance to use, what solvent to use…)</a:t>
            </a:r>
          </a:p>
          <a:p>
            <a:pPr eaLnBrk="1" hangingPunct="1">
              <a:lnSpc>
                <a:spcPct val="90000"/>
              </a:lnSpc>
            </a:pPr>
            <a:r>
              <a:rPr lang="en-US" sz="2600" smtClean="0"/>
              <a:t>Consults regarding safety concerns, such boiling off organic solvents in a water bath rather than over an open flame.</a:t>
            </a:r>
          </a:p>
          <a:p>
            <a:pPr eaLnBrk="1" hangingPunct="1">
              <a:lnSpc>
                <a:spcPct val="90000"/>
              </a:lnSpc>
            </a:pPr>
            <a:r>
              <a:rPr lang="en-US" sz="2600" smtClean="0"/>
              <a:t>Oversees actual experiments, especially when two labs are needed due to computers being in one lab and hoods in another.</a:t>
            </a:r>
          </a:p>
          <a:p>
            <a:pPr eaLnBrk="1" hangingPunct="1">
              <a:lnSpc>
                <a:spcPct val="90000"/>
              </a:lnSpc>
            </a:pPr>
            <a:r>
              <a:rPr lang="en-US" sz="2600" smtClean="0"/>
              <a:t>Requires a staff member with a flexible schedule who can help immediately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762000"/>
          </a:xfrm>
        </p:spPr>
        <p:txBody>
          <a:bodyPr/>
          <a:lstStyle/>
          <a:p>
            <a:pPr eaLnBrk="1" hangingPunct="1"/>
            <a:r>
              <a:rPr lang="en-US" smtClean="0"/>
              <a:t>CHEM Connections*</a:t>
            </a:r>
          </a:p>
        </p:txBody>
      </p:sp>
      <p:sp>
        <p:nvSpPr>
          <p:cNvPr id="12291" name="Rectangle 3"/>
          <p:cNvSpPr>
            <a:spLocks noGrp="1" noChangeArrowheads="1"/>
          </p:cNvSpPr>
          <p:nvPr>
            <p:ph type="body" idx="1"/>
          </p:nvPr>
        </p:nvSpPr>
        <p:spPr>
          <a:xfrm>
            <a:off x="685800" y="1676400"/>
            <a:ext cx="7772400" cy="4419600"/>
          </a:xfrm>
        </p:spPr>
        <p:txBody>
          <a:bodyPr/>
          <a:lstStyle/>
          <a:p>
            <a:pPr eaLnBrk="1" hangingPunct="1"/>
            <a:r>
              <a:rPr lang="en-US" sz="2800" smtClean="0">
                <a:latin typeface="Calibri" pitchFamily="34" charset="0"/>
                <a:cs typeface="Times New Roman" pitchFamily="18" charset="0"/>
              </a:rPr>
              <a:t>Promotes science education in elementary schools</a:t>
            </a:r>
          </a:p>
          <a:p>
            <a:pPr eaLnBrk="1" hangingPunct="1"/>
            <a:r>
              <a:rPr lang="en-US" sz="2800" smtClean="0">
                <a:latin typeface="Calibri" pitchFamily="34" charset="0"/>
                <a:cs typeface="Times New Roman" pitchFamily="18" charset="0"/>
              </a:rPr>
              <a:t>Demonstrates the countless ways chemistry touches our lives </a:t>
            </a:r>
          </a:p>
          <a:p>
            <a:pPr eaLnBrk="1" hangingPunct="1"/>
            <a:r>
              <a:rPr lang="en-US" sz="2800" smtClean="0">
                <a:latin typeface="Calibri" pitchFamily="34" charset="0"/>
                <a:cs typeface="Times New Roman" pitchFamily="18" charset="0"/>
              </a:rPr>
              <a:t>Geared toward third, fourth, fifth and sixth graders</a:t>
            </a:r>
          </a:p>
          <a:p>
            <a:pPr eaLnBrk="1" hangingPunct="1"/>
            <a:r>
              <a:rPr lang="en-US" sz="2800" smtClean="0">
                <a:latin typeface="Calibri" pitchFamily="34" charset="0"/>
                <a:cs typeface="Times New Roman" pitchFamily="18" charset="0"/>
              </a:rPr>
              <a:t>International program teaches students about science through hands-on experimentation</a:t>
            </a:r>
          </a:p>
          <a:p>
            <a:pPr algn="r" eaLnBrk="1" hangingPunct="1">
              <a:buFontTx/>
              <a:buNone/>
            </a:pPr>
            <a:r>
              <a:rPr lang="en-US" sz="1800" smtClean="0">
                <a:latin typeface="Calibri" pitchFamily="34" charset="0"/>
                <a:cs typeface="Times New Roman" pitchFamily="18" charset="0"/>
              </a:rPr>
              <a:t>*from CHEM Connections Materials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533400"/>
            <a:ext cx="7772400" cy="762000"/>
          </a:xfrm>
        </p:spPr>
        <p:txBody>
          <a:bodyPr/>
          <a:lstStyle/>
          <a:p>
            <a:pPr eaLnBrk="1" hangingPunct="1"/>
            <a:r>
              <a:rPr lang="en-US" smtClean="0"/>
              <a:t>CHEM Connections, 2</a:t>
            </a:r>
          </a:p>
        </p:txBody>
      </p:sp>
      <p:sp>
        <p:nvSpPr>
          <p:cNvPr id="17411"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sz="3100" smtClean="0">
                <a:latin typeface="Calibri" pitchFamily="34" charset="0"/>
                <a:cs typeface="Times New Roman" pitchFamily="18" charset="0"/>
              </a:rPr>
              <a:t>The lab director along with trained employee ambassadors visits local schools to conduct extraordinary experiments using ordinary household products to develop enthusiasm for science and to demonstrate scientific principles</a:t>
            </a:r>
          </a:p>
          <a:p>
            <a:pPr eaLnBrk="1" hangingPunct="1">
              <a:lnSpc>
                <a:spcPct val="90000"/>
              </a:lnSpc>
            </a:pPr>
            <a:r>
              <a:rPr lang="en-US" sz="3100" smtClean="0">
                <a:latin typeface="Calibri" pitchFamily="34" charset="0"/>
                <a:cs typeface="Times New Roman" pitchFamily="18" charset="0"/>
              </a:rPr>
              <a:t>This program reaches to the communities in order to built trust among our neighbors, while providing a valuable services to area schools</a:t>
            </a:r>
          </a:p>
          <a:p>
            <a:pPr eaLnBrk="1" hangingPunct="1">
              <a:lnSpc>
                <a:spcPct val="90000"/>
              </a:lnSpc>
            </a:pPr>
            <a:r>
              <a:rPr lang="en-US" sz="3100" smtClean="0">
                <a:latin typeface="Calibri" pitchFamily="34" charset="0"/>
                <a:cs typeface="Times New Roman" pitchFamily="18" charset="0"/>
              </a:rPr>
              <a:t>Requires staff with a flexible schedule</a:t>
            </a:r>
            <a:endParaRPr lang="en-US" sz="31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7772400" cy="641350"/>
          </a:xfrm>
        </p:spPr>
        <p:txBody>
          <a:bodyPr/>
          <a:lstStyle/>
          <a:p>
            <a:r>
              <a:rPr lang="en-US" sz="3600" smtClean="0"/>
              <a:t>Transformation Budget-Driven</a:t>
            </a:r>
          </a:p>
        </p:txBody>
      </p:sp>
      <p:sp>
        <p:nvSpPr>
          <p:cNvPr id="89091" name="Rectangle 3"/>
          <p:cNvSpPr>
            <a:spLocks noGrp="1" noChangeArrowheads="1"/>
          </p:cNvSpPr>
          <p:nvPr>
            <p:ph type="body" idx="1"/>
          </p:nvPr>
        </p:nvSpPr>
        <p:spPr>
          <a:xfrm>
            <a:off x="685800" y="1524000"/>
            <a:ext cx="7772400" cy="4572000"/>
          </a:xfrm>
        </p:spPr>
        <p:txBody>
          <a:bodyPr/>
          <a:lstStyle/>
          <a:p>
            <a:pPr>
              <a:lnSpc>
                <a:spcPct val="90000"/>
              </a:lnSpc>
            </a:pPr>
            <a:r>
              <a:rPr lang="en-US" dirty="0" smtClean="0"/>
              <a:t>Dean, Department Chair, and Full-Time Faculty have been asked to accept more responsibilities. Lab Director has had the opportunity to pick up additional responsibilities that additional full-time employees might </a:t>
            </a:r>
            <a:r>
              <a:rPr lang="en-US" smtClean="0"/>
              <a:t>have held.</a:t>
            </a:r>
            <a:endParaRPr lang="en-US" dirty="0" smtClean="0"/>
          </a:p>
          <a:p>
            <a:pPr>
              <a:lnSpc>
                <a:spcPct val="90000"/>
              </a:lnSpc>
            </a:pPr>
            <a:r>
              <a:rPr lang="en-US" dirty="0" smtClean="0"/>
              <a:t>Increased Enrollment</a:t>
            </a:r>
          </a:p>
          <a:p>
            <a:pPr>
              <a:lnSpc>
                <a:spcPct val="90000"/>
              </a:lnSpc>
            </a:pPr>
            <a:r>
              <a:rPr lang="en-US" dirty="0" smtClean="0"/>
              <a:t>New Facilities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30263"/>
            <a:ext cx="7772400" cy="701675"/>
          </a:xfrm>
        </p:spPr>
        <p:txBody>
          <a:bodyPr/>
          <a:lstStyle/>
          <a:p>
            <a:pPr eaLnBrk="1" hangingPunct="1"/>
            <a:r>
              <a:rPr lang="en-US" sz="4000" smtClean="0"/>
              <a:t>Consultant for All Faculty</a:t>
            </a:r>
          </a:p>
        </p:txBody>
      </p:sp>
      <p:sp>
        <p:nvSpPr>
          <p:cNvPr id="33795" name="Rectangle 3"/>
          <p:cNvSpPr>
            <a:spLocks noGrp="1" noChangeArrowheads="1"/>
          </p:cNvSpPr>
          <p:nvPr>
            <p:ph type="body" idx="1"/>
          </p:nvPr>
        </p:nvSpPr>
        <p:spPr>
          <a:xfrm>
            <a:off x="685800" y="1752600"/>
            <a:ext cx="7772400" cy="3048000"/>
          </a:xfrm>
        </p:spPr>
        <p:txBody>
          <a:bodyPr/>
          <a:lstStyle/>
          <a:p>
            <a:pPr eaLnBrk="1" hangingPunct="1"/>
            <a:r>
              <a:rPr lang="en-US" smtClean="0">
                <a:latin typeface="Calibri" pitchFamily="34" charset="0"/>
                <a:cs typeface="Times New Roman" pitchFamily="18" charset="0"/>
              </a:rPr>
              <a:t>Fundamentals of Chemistry</a:t>
            </a:r>
          </a:p>
          <a:p>
            <a:pPr eaLnBrk="1" hangingPunct="1"/>
            <a:r>
              <a:rPr lang="en-US" smtClean="0">
                <a:latin typeface="Calibri" pitchFamily="34" charset="0"/>
                <a:cs typeface="Times New Roman" pitchFamily="18" charset="0"/>
              </a:rPr>
              <a:t>Chemistry (University Oriented) I</a:t>
            </a:r>
          </a:p>
          <a:p>
            <a:pPr eaLnBrk="1" hangingPunct="1"/>
            <a:r>
              <a:rPr lang="en-US" smtClean="0">
                <a:latin typeface="Calibri" pitchFamily="34" charset="0"/>
                <a:cs typeface="Times New Roman" pitchFamily="18" charset="0"/>
              </a:rPr>
              <a:t>Chemistry (University Oriented) II</a:t>
            </a:r>
          </a:p>
          <a:p>
            <a:pPr eaLnBrk="1" hangingPunct="1"/>
            <a:r>
              <a:rPr lang="en-US" smtClean="0">
                <a:latin typeface="Calibri" pitchFamily="34" charset="0"/>
                <a:cs typeface="Times New Roman" pitchFamily="18" charset="0"/>
              </a:rPr>
              <a:t>Organic Chemistry I  </a:t>
            </a:r>
          </a:p>
          <a:p>
            <a:pPr eaLnBrk="1" hangingPunct="1"/>
            <a:r>
              <a:rPr lang="en-US" smtClean="0">
                <a:latin typeface="Calibri" pitchFamily="34" charset="0"/>
                <a:cs typeface="Times New Roman" pitchFamily="18" charset="0"/>
              </a:rPr>
              <a:t>Organic Chemistry II  </a:t>
            </a:r>
            <a:endParaRPr lang="en-US" smtClean="0"/>
          </a:p>
        </p:txBody>
      </p:sp>
      <p:sp>
        <p:nvSpPr>
          <p:cNvPr id="33796" name="Rectangle 4"/>
          <p:cNvSpPr>
            <a:spLocks noChangeArrowheads="1"/>
          </p:cNvSpPr>
          <p:nvPr/>
        </p:nvSpPr>
        <p:spPr bwMode="auto">
          <a:xfrm>
            <a:off x="609600" y="4876800"/>
            <a:ext cx="8229600" cy="1311275"/>
          </a:xfrm>
          <a:prstGeom prst="rect">
            <a:avLst/>
          </a:prstGeom>
          <a:noFill/>
          <a:ln w="9525">
            <a:noFill/>
            <a:miter lim="800000"/>
            <a:headEnd/>
            <a:tailEnd/>
          </a:ln>
        </p:spPr>
        <p:txBody>
          <a:bodyPr anchor="ctr">
            <a:spAutoFit/>
          </a:bodyPr>
          <a:lstStyle/>
          <a:p>
            <a:pPr algn="ctr"/>
            <a:r>
              <a:rPr lang="en-US" sz="4000">
                <a:solidFill>
                  <a:schemeClr val="tx2"/>
                </a:solidFill>
                <a:latin typeface="Arial Black" pitchFamily="34" charset="0"/>
              </a:rPr>
              <a:t>Consistent Factor for all Experiments for all Classes</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800100"/>
            <a:ext cx="7772400" cy="762000"/>
          </a:xfrm>
        </p:spPr>
        <p:txBody>
          <a:bodyPr/>
          <a:lstStyle/>
          <a:p>
            <a:r>
              <a:rPr lang="en-US" smtClean="0"/>
              <a:t>New Lab Director</a:t>
            </a:r>
          </a:p>
        </p:txBody>
      </p:sp>
      <p:sp>
        <p:nvSpPr>
          <p:cNvPr id="34819" name="Rectangle 3"/>
          <p:cNvSpPr>
            <a:spLocks noGrp="1" noChangeArrowheads="1"/>
          </p:cNvSpPr>
          <p:nvPr>
            <p:ph type="body" idx="1"/>
          </p:nvPr>
        </p:nvSpPr>
        <p:spPr/>
        <p:txBody>
          <a:bodyPr/>
          <a:lstStyle/>
          <a:p>
            <a:r>
              <a:rPr lang="en-US" dirty="0" smtClean="0"/>
              <a:t>Role Different from that of a Full Time Faculty Member</a:t>
            </a:r>
          </a:p>
          <a:p>
            <a:r>
              <a:rPr lang="en-US" dirty="0" smtClean="0"/>
              <a:t>Role Different from that of an Adjunct Faculty Member</a:t>
            </a:r>
          </a:p>
          <a:p>
            <a:r>
              <a:rPr lang="en-US" dirty="0" smtClean="0"/>
              <a:t>Not Department Chair</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533400"/>
            <a:ext cx="7772400" cy="1200329"/>
          </a:xfrm>
        </p:spPr>
        <p:txBody>
          <a:bodyPr/>
          <a:lstStyle/>
          <a:p>
            <a:pPr eaLnBrk="1" hangingPunct="1"/>
            <a:r>
              <a:rPr lang="en-US" sz="3600" dirty="0" smtClean="0"/>
              <a:t>Role Different from that of a Full Time Faculty Member</a:t>
            </a:r>
          </a:p>
        </p:txBody>
      </p:sp>
      <p:sp>
        <p:nvSpPr>
          <p:cNvPr id="25603" name="Rectangle 3"/>
          <p:cNvSpPr>
            <a:spLocks noGrp="1" noChangeArrowheads="1"/>
          </p:cNvSpPr>
          <p:nvPr>
            <p:ph type="body" idx="1"/>
          </p:nvPr>
        </p:nvSpPr>
        <p:spPr>
          <a:xfrm>
            <a:off x="685800" y="1752600"/>
            <a:ext cx="7772400" cy="4419600"/>
          </a:xfrm>
        </p:spPr>
        <p:txBody>
          <a:bodyPr/>
          <a:lstStyle/>
          <a:p>
            <a:pPr eaLnBrk="1" hangingPunct="1">
              <a:lnSpc>
                <a:spcPct val="90000"/>
              </a:lnSpc>
            </a:pPr>
            <a:r>
              <a:rPr lang="en-US" sz="2600" dirty="0" smtClean="0"/>
              <a:t>FLEXIBLE SCHEDULE</a:t>
            </a:r>
          </a:p>
          <a:p>
            <a:pPr eaLnBrk="1" hangingPunct="1">
              <a:lnSpc>
                <a:spcPct val="90000"/>
              </a:lnSpc>
            </a:pPr>
            <a:r>
              <a:rPr lang="en-US" sz="2600" dirty="0" smtClean="0"/>
              <a:t>ACCESS TO INFORMATION (PRICING, AVAILABILITY, ABILTY TO MAKE SPECIAL DEALS)</a:t>
            </a:r>
          </a:p>
          <a:p>
            <a:pPr eaLnBrk="1" hangingPunct="1">
              <a:lnSpc>
                <a:spcPct val="90000"/>
              </a:lnSpc>
            </a:pPr>
            <a:r>
              <a:rPr lang="en-US" sz="2600" dirty="0" smtClean="0"/>
              <a:t>BRANCH NEUTRAL (DOES NOT FAVOR ORGANIC OVER GENERAL…)</a:t>
            </a:r>
          </a:p>
          <a:p>
            <a:pPr eaLnBrk="1" hangingPunct="1">
              <a:lnSpc>
                <a:spcPct val="90000"/>
              </a:lnSpc>
            </a:pPr>
            <a:r>
              <a:rPr lang="en-US" sz="2600" dirty="0" smtClean="0"/>
              <a:t>APOLITICAL</a:t>
            </a:r>
          </a:p>
          <a:p>
            <a:pPr eaLnBrk="1" hangingPunct="1">
              <a:lnSpc>
                <a:spcPct val="90000"/>
              </a:lnSpc>
            </a:pPr>
            <a:r>
              <a:rPr lang="en-US" sz="2600" dirty="0" smtClean="0"/>
              <a:t>OFTEN PERCEIVED TO BE MORE ACCESSIBLE TO STUDENTS THAN A FACULTY MEMBER WHO ASSIGNS GRADES (no risk if question seems “stupid”)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800100"/>
            <a:ext cx="7772400" cy="762000"/>
          </a:xfrm>
        </p:spPr>
        <p:txBody>
          <a:bodyPr/>
          <a:lstStyle/>
          <a:p>
            <a:pPr eaLnBrk="1" hangingPunct="1"/>
            <a:r>
              <a:rPr lang="en-US" dirty="0" smtClean="0"/>
              <a:t>NOT ADJUNCT</a:t>
            </a:r>
          </a:p>
        </p:txBody>
      </p:sp>
      <p:sp>
        <p:nvSpPr>
          <p:cNvPr id="26627" name="Rectangle 3"/>
          <p:cNvSpPr>
            <a:spLocks noGrp="1" noChangeArrowheads="1"/>
          </p:cNvSpPr>
          <p:nvPr>
            <p:ph type="body" idx="1"/>
          </p:nvPr>
        </p:nvSpPr>
        <p:spPr/>
        <p:txBody>
          <a:bodyPr/>
          <a:lstStyle/>
          <a:p>
            <a:pPr eaLnBrk="1" hangingPunct="1"/>
            <a:r>
              <a:rPr lang="en-US" smtClean="0"/>
              <a:t>THERE ALL THE TIME, CONSISTENT PRESENCE</a:t>
            </a:r>
          </a:p>
          <a:p>
            <a:pPr eaLnBrk="1" hangingPunct="1"/>
            <a:r>
              <a:rPr lang="en-US" smtClean="0"/>
              <a:t>HAS A BETTER UNDERSTANDING OF WHAT IS WORKING OR NOT WORKING FOR THE ENTIRE DEPARTMENT, NOT JUST FOR INDIVIDUAL INSTRUCTORS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800100"/>
            <a:ext cx="7772400" cy="762000"/>
          </a:xfrm>
        </p:spPr>
        <p:txBody>
          <a:bodyPr/>
          <a:lstStyle/>
          <a:p>
            <a:pPr eaLnBrk="1" hangingPunct="1"/>
            <a:r>
              <a:rPr lang="en-US" smtClean="0"/>
              <a:t>NOT THE CHAIR</a:t>
            </a:r>
          </a:p>
        </p:txBody>
      </p:sp>
      <p:sp>
        <p:nvSpPr>
          <p:cNvPr id="27651" name="Rectangle 3"/>
          <p:cNvSpPr>
            <a:spLocks noGrp="1" noChangeArrowheads="1"/>
          </p:cNvSpPr>
          <p:nvPr>
            <p:ph type="body" idx="1"/>
          </p:nvPr>
        </p:nvSpPr>
        <p:spPr/>
        <p:txBody>
          <a:bodyPr/>
          <a:lstStyle/>
          <a:p>
            <a:pPr eaLnBrk="1" hangingPunct="1"/>
            <a:r>
              <a:rPr lang="en-US" smtClean="0"/>
              <a:t>HAS TIME FOR NEW HIRES</a:t>
            </a:r>
          </a:p>
          <a:p>
            <a:pPr eaLnBrk="1" hangingPunct="1"/>
            <a:r>
              <a:rPr lang="en-US" smtClean="0"/>
              <a:t>CAN TRAIN NEW ADJUNCTS AND NEW FULL-TIMERS</a:t>
            </a:r>
          </a:p>
          <a:p>
            <a:pPr eaLnBrk="1" hangingPunct="1"/>
            <a:r>
              <a:rPr lang="en-US" smtClean="0"/>
              <a:t>IS APOLITICAL </a:t>
            </a:r>
          </a:p>
          <a:p>
            <a:pPr eaLnBrk="1" hangingPunct="1"/>
            <a:r>
              <a:rPr lang="en-US" smtClean="0"/>
              <a:t>IS NOT USUALLY PROMOTED “UP THE ADMINISTRATIVE LADDER”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1431925"/>
          </a:xfrm>
        </p:spPr>
        <p:txBody>
          <a:bodyPr/>
          <a:lstStyle/>
          <a:p>
            <a:pPr eaLnBrk="1" hangingPunct="1"/>
            <a:r>
              <a:rPr lang="en-US" smtClean="0"/>
              <a:t>In conclusion…</a:t>
            </a:r>
            <a:br>
              <a:rPr lang="en-US" smtClean="0"/>
            </a:br>
            <a:r>
              <a:rPr lang="en-US" smtClean="0"/>
              <a:t>the New Lab Director</a:t>
            </a:r>
          </a:p>
        </p:txBody>
      </p:sp>
      <p:sp>
        <p:nvSpPr>
          <p:cNvPr id="29699" name="Rectangle 3"/>
          <p:cNvSpPr>
            <a:spLocks noGrp="1" noChangeArrowheads="1"/>
          </p:cNvSpPr>
          <p:nvPr>
            <p:ph type="body" idx="1"/>
          </p:nvPr>
        </p:nvSpPr>
        <p:spPr/>
        <p:txBody>
          <a:bodyPr/>
          <a:lstStyle/>
          <a:p>
            <a:pPr eaLnBrk="1" hangingPunct="1">
              <a:lnSpc>
                <a:spcPct val="90000"/>
              </a:lnSpc>
            </a:pPr>
            <a:r>
              <a:rPr lang="en-US" smtClean="0"/>
              <a:t>ADDS DIVERSITY</a:t>
            </a:r>
          </a:p>
          <a:p>
            <a:pPr eaLnBrk="1" hangingPunct="1">
              <a:lnSpc>
                <a:spcPct val="90000"/>
              </a:lnSpc>
            </a:pPr>
            <a:r>
              <a:rPr lang="en-US" smtClean="0"/>
              <a:t>ADDS EXPERIENCE, KNOWLEDGE</a:t>
            </a:r>
          </a:p>
          <a:p>
            <a:pPr eaLnBrk="1" hangingPunct="1">
              <a:lnSpc>
                <a:spcPct val="90000"/>
              </a:lnSpc>
            </a:pPr>
            <a:r>
              <a:rPr lang="en-US" smtClean="0"/>
              <a:t>ADDS DIFFERENT IDEAS, PERSPECTIVE</a:t>
            </a:r>
          </a:p>
          <a:p>
            <a:pPr eaLnBrk="1" hangingPunct="1">
              <a:lnSpc>
                <a:spcPct val="90000"/>
              </a:lnSpc>
            </a:pPr>
            <a:r>
              <a:rPr lang="en-US" smtClean="0"/>
              <a:t>LOOKS DIFFERENT TO STUDENTS THAN FACULTY DO</a:t>
            </a:r>
          </a:p>
          <a:p>
            <a:pPr eaLnBrk="1" hangingPunct="1">
              <a:lnSpc>
                <a:spcPct val="90000"/>
              </a:lnSpc>
            </a:pPr>
            <a:r>
              <a:rPr lang="en-US" smtClean="0"/>
              <a:t>GIVES DEPARTMENT SENSE OF CONTINUITY and PERMANENCE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304800"/>
            <a:ext cx="7772400" cy="762000"/>
          </a:xfrm>
        </p:spPr>
        <p:txBody>
          <a:bodyPr/>
          <a:lstStyle/>
          <a:p>
            <a:r>
              <a:rPr lang="en-US" smtClean="0"/>
              <a:t>NEW LAB DIRECTOR</a:t>
            </a:r>
          </a:p>
        </p:txBody>
      </p:sp>
      <p:sp>
        <p:nvSpPr>
          <p:cNvPr id="30723" name="Content Placeholder 2"/>
          <p:cNvSpPr>
            <a:spLocks noGrp="1"/>
          </p:cNvSpPr>
          <p:nvPr>
            <p:ph idx="1"/>
          </p:nvPr>
        </p:nvSpPr>
        <p:spPr>
          <a:xfrm>
            <a:off x="685800" y="1143000"/>
            <a:ext cx="7772400" cy="4953000"/>
          </a:xfrm>
        </p:spPr>
        <p:txBody>
          <a:bodyPr/>
          <a:lstStyle/>
          <a:p>
            <a:r>
              <a:rPr lang="en-US" sz="3000" smtClean="0"/>
              <a:t>Additional ingredient in the department which is needed for the department to excel </a:t>
            </a:r>
          </a:p>
          <a:p>
            <a:r>
              <a:rPr lang="en-US" sz="3000" smtClean="0"/>
              <a:t>Aids in Bettering the Department</a:t>
            </a:r>
          </a:p>
          <a:p>
            <a:r>
              <a:rPr lang="en-US" sz="3000" u="sng" smtClean="0"/>
              <a:t>Helps to Complete a Community of</a:t>
            </a:r>
            <a:r>
              <a:rPr lang="en-US" sz="3000" smtClean="0"/>
              <a:t> </a:t>
            </a:r>
            <a:r>
              <a:rPr lang="en-US" sz="3000" u="sng" smtClean="0"/>
              <a:t>Scholars</a:t>
            </a:r>
            <a:r>
              <a:rPr lang="en-US" sz="3000" smtClean="0"/>
              <a:t> (Administration, faculty, staff, and students learning and working together to encourage each other). </a:t>
            </a:r>
          </a:p>
          <a:p>
            <a:r>
              <a:rPr lang="en-US" sz="3000" smtClean="0"/>
              <a:t>Creates a better environment for everyone and is a excellent role model for students.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152400" y="228600"/>
          <a:ext cx="8839200" cy="5637213"/>
        </p:xfrm>
        <a:graphic>
          <a:graphicData uri="http://schemas.openxmlformats.org/presentationml/2006/ole">
            <mc:AlternateContent xmlns:mc="http://schemas.openxmlformats.org/markup-compatibility/2006">
              <mc:Choice xmlns:v="urn:schemas-microsoft-com:vml" Requires="v">
                <p:oleObj spid="_x0000_s1027" name="Document" r:id="rId6" imgW="9153360" imgH="5838840" progId="Word.Document.8">
                  <p:embed/>
                </p:oleObj>
              </mc:Choice>
              <mc:Fallback>
                <p:oleObj name="Document" r:id="rId6" imgW="9153360" imgH="5838840" progId="Word.Document.8">
                  <p:embed/>
                  <p:pic>
                    <p:nvPicPr>
                      <p:cNvPr id="0" name="Object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8600"/>
                        <a:ext cx="8839200" cy="563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98500"/>
            <a:ext cx="7772400" cy="4965700"/>
          </a:xfrm>
        </p:spPr>
        <p:txBody>
          <a:bodyPr/>
          <a:lstStyle/>
          <a:p>
            <a:r>
              <a:rPr lang="en-US" sz="3200" smtClean="0">
                <a:latin typeface="Arial" charset="0"/>
              </a:rPr>
              <a:t>Special thanks to Dan Stanford and Roger House for coordinating this conference and to Harper College for hosting it.</a:t>
            </a:r>
            <a:br>
              <a:rPr lang="en-US" sz="3200" smtClean="0">
                <a:latin typeface="Arial" charset="0"/>
              </a:rPr>
            </a:br>
            <a:r>
              <a:rPr lang="en-US" sz="3200" smtClean="0">
                <a:latin typeface="Arial" charset="0"/>
              </a:rPr>
              <a:t>Special thanks to Pam Goodman, who encouraged me to share my experiences at MVCC with you and helped me create this presentation.</a:t>
            </a:r>
            <a:br>
              <a:rPr lang="en-US" sz="3200" smtClean="0">
                <a:latin typeface="Arial" charset="0"/>
              </a:rPr>
            </a:br>
            <a:r>
              <a:rPr lang="en-US" sz="3200" smtClean="0">
                <a:latin typeface="Arial" charset="0"/>
              </a:rPr>
              <a:t>And, finally, THANK YOU for your attention during my presentation.</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762000"/>
            <a:ext cx="7772400" cy="762000"/>
          </a:xfrm>
        </p:spPr>
        <p:txBody>
          <a:bodyPr/>
          <a:lstStyle/>
          <a:p>
            <a:r>
              <a:rPr lang="en-US" smtClean="0"/>
              <a:t>Thank you.</a:t>
            </a:r>
          </a:p>
        </p:txBody>
      </p:sp>
      <p:sp>
        <p:nvSpPr>
          <p:cNvPr id="41987" name="Rectangle 3"/>
          <p:cNvSpPr>
            <a:spLocks noGrp="1" noChangeArrowheads="1"/>
          </p:cNvSpPr>
          <p:nvPr>
            <p:ph type="subTitle" idx="1"/>
          </p:nvPr>
        </p:nvSpPr>
        <p:spPr>
          <a:xfrm>
            <a:off x="1295400" y="1905000"/>
            <a:ext cx="6400800" cy="3352800"/>
          </a:xfrm>
        </p:spPr>
        <p:txBody>
          <a:bodyPr/>
          <a:lstStyle/>
          <a:p>
            <a:r>
              <a:rPr lang="en-US" sz="4000" smtClean="0"/>
              <a:t>Mutasem Sweis</a:t>
            </a:r>
          </a:p>
          <a:p>
            <a:r>
              <a:rPr lang="en-US" sz="4000" smtClean="0"/>
              <a:t>708.608.4104</a:t>
            </a:r>
          </a:p>
          <a:p>
            <a:r>
              <a:rPr lang="en-US" sz="4000" smtClean="0"/>
              <a:t>Sweis@morainevalley.edu</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772400" cy="641350"/>
          </a:xfrm>
        </p:spPr>
        <p:txBody>
          <a:bodyPr/>
          <a:lstStyle/>
          <a:p>
            <a:r>
              <a:rPr lang="en-US" sz="3600" smtClean="0"/>
              <a:t>Transformation Driven by Self</a:t>
            </a:r>
          </a:p>
        </p:txBody>
      </p:sp>
      <p:sp>
        <p:nvSpPr>
          <p:cNvPr id="90115" name="Rectangle 3"/>
          <p:cNvSpPr>
            <a:spLocks noGrp="1" noChangeArrowheads="1"/>
          </p:cNvSpPr>
          <p:nvPr>
            <p:ph type="body" idx="1"/>
          </p:nvPr>
        </p:nvSpPr>
        <p:spPr/>
        <p:txBody>
          <a:bodyPr/>
          <a:lstStyle/>
          <a:p>
            <a:r>
              <a:rPr lang="en-US" smtClean="0"/>
              <a:t>Had the qualifications to change the official description of the position</a:t>
            </a:r>
          </a:p>
          <a:p>
            <a:r>
              <a:rPr lang="en-US" smtClean="0"/>
              <a:t>Nature of position was modified so significantly that the salary track was changed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800100"/>
            <a:ext cx="7772400" cy="762000"/>
          </a:xfrm>
        </p:spPr>
        <p:txBody>
          <a:bodyPr/>
          <a:lstStyle/>
          <a:p>
            <a:pPr eaLnBrk="1" hangingPunct="1"/>
            <a:r>
              <a:rPr lang="en-US" smtClean="0"/>
              <a:t>In the Past</a:t>
            </a:r>
          </a:p>
        </p:txBody>
      </p:sp>
      <p:sp>
        <p:nvSpPr>
          <p:cNvPr id="5123" name="Rectangle 3"/>
          <p:cNvSpPr>
            <a:spLocks noGrp="1" noChangeArrowheads="1"/>
          </p:cNvSpPr>
          <p:nvPr>
            <p:ph type="body" idx="1"/>
          </p:nvPr>
        </p:nvSpPr>
        <p:spPr/>
        <p:txBody>
          <a:bodyPr/>
          <a:lstStyle/>
          <a:p>
            <a:pPr eaLnBrk="1" hangingPunct="1"/>
            <a:r>
              <a:rPr lang="en-US" sz="2800" smtClean="0">
                <a:latin typeface="Calibri" pitchFamily="34" charset="0"/>
                <a:cs typeface="Times New Roman" pitchFamily="18" charset="0"/>
              </a:rPr>
              <a:t>Behind the Scenes</a:t>
            </a:r>
          </a:p>
          <a:p>
            <a:pPr eaLnBrk="1" hangingPunct="1"/>
            <a:r>
              <a:rPr lang="en-US" sz="2800" smtClean="0">
                <a:latin typeface="Calibri" pitchFamily="34" charset="0"/>
                <a:cs typeface="Times New Roman" pitchFamily="18" charset="0"/>
              </a:rPr>
              <a:t>As if in a fairy tale, faculty would come to their laboratory section and everything needed for an experiment would be prepared on a cart for them, chemicals and equipment … magically.</a:t>
            </a:r>
            <a:r>
              <a:rPr lang="en-US" sz="2800" smtClean="0">
                <a:latin typeface="Calibri" pitchFamily="34" charset="0"/>
              </a:rPr>
              <a:t> </a:t>
            </a:r>
          </a:p>
          <a:p>
            <a:pPr eaLnBrk="1" hangingPunct="1"/>
            <a:r>
              <a:rPr lang="en-US" sz="2800" smtClean="0">
                <a:latin typeface="Calibri" pitchFamily="34" charset="0"/>
              </a:rPr>
              <a:t>Cart appears, disappears, other supplies in lab restocked between classes if needed, spills magically disappear.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5" descr="https://docs.google.com/viewer?attid=0.1&amp;pid=gmail&amp;thid=1389facea62a51af&amp;url=https%3A%2F%2Fmail.google.com%2Fmail%2Fu%2F0%2F%3Fui%3D2%26ik%3D8bf58f878a%26view%3Datt%26th%3D1389facea62a51af%26attid%3D0.1%26disp%3Dsafe%26realattid%3Df_h4ty2qgx0%26zw&amp;docid=ac3b0fcb6330b682e1122a35e0fe3f2f%7Cb7fde45c12048dbc0ba52c4d95ba35d5&amp;a=bi&amp;pagenumber=1&amp;w=72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9219" name="AutoShape 7" descr="https://docs.google.com/viewer?attid=0.1&amp;pid=gmail&amp;thid=1389facea62a51af&amp;url=https%3A%2F%2Fmail.google.com%2Fmail%2Fu%2F0%2F%3Fui%3D2%26ik%3D8bf58f878a%26view%3Datt%26th%3D1389facea62a51af%26attid%3D0.1%26disp%3Dsafe%26realattid%3Df_h4ty2qgx0%26zw&amp;docid=ac3b0fcb6330b682e1122a35e0fe3f2f%7Cb7fde45c12048dbc0ba52c4d95ba35d5&amp;a=bi&amp;pagenumber=1&amp;w=72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9220" name="AutoShape 9" descr="https://docs.google.com/viewer?attid=0.1&amp;pid=gmail&amp;thid=1389facea62a51af&amp;url=https%3A%2F%2Fmail.google.com%2Fmail%2Fu%2F0%2F%3Fui%3D2%26ik%3D8bf58f878a%26view%3Datt%26th%3D1389facea62a51af%26attid%3D0.1%26disp%3Dsafe%26realattid%3Df_h4ty2qgx0%26zw&amp;docid=ac3b0fcb6330b682e1122a35e0fe3f2f%7Cb7fde45c12048dbc0ba52c4d95ba35d5&amp;a=bi&amp;pagenumber=1&amp;w=72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sp>
        <p:nvSpPr>
          <p:cNvPr id="9221" name="AutoShape 11" descr="https://docs.google.com/viewer?attid=0.1&amp;pid=gmail&amp;thid=1389facea62a51af&amp;url=https%3A%2F%2Fmail.google.com%2Fmail%2Fu%2F0%2F%3Fui%3D2%26ik%3D8bf58f878a%26view%3Datt%26th%3D1389facea62a51af%26attid%3D0.1%26disp%3Dsafe%26realattid%3Df_h4ty2qgx0%26zw&amp;docid=ac3b0fcb6330b682e1122a35e0fe3f2f%7Cb7fde45c12048dbc0ba52c4d95ba35d5&amp;a=bi&amp;pagenumber=1&amp;w=722"/>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9222" name="Picture 12" descr="C:\Documents and Settings\Owner\My Documents\Prairie State\dept.jpg"/>
          <p:cNvPicPr>
            <a:picLocks noChangeAspect="1" noChangeArrowheads="1"/>
          </p:cNvPicPr>
          <p:nvPr/>
        </p:nvPicPr>
        <p:blipFill>
          <a:blip r:embed="rId4"/>
          <a:srcRect l="11163" t="13766" r="3098" b="10316"/>
          <a:stretch>
            <a:fillRect/>
          </a:stretch>
        </p:blipFill>
        <p:spPr bwMode="auto">
          <a:xfrm>
            <a:off x="685800" y="914400"/>
            <a:ext cx="7467600" cy="5133975"/>
          </a:xfrm>
          <a:prstGeom prst="rect">
            <a:avLst/>
          </a:prstGeom>
          <a:noFill/>
          <a:ln w="9525">
            <a:noFill/>
            <a:miter lim="800000"/>
            <a:headEnd/>
            <a:tailEnd/>
          </a:ln>
        </p:spPr>
      </p:pic>
      <p:sp>
        <p:nvSpPr>
          <p:cNvPr id="9223" name="Title 1"/>
          <p:cNvSpPr>
            <a:spLocks/>
          </p:cNvSpPr>
          <p:nvPr/>
        </p:nvSpPr>
        <p:spPr bwMode="auto">
          <a:xfrm>
            <a:off x="609600" y="152400"/>
            <a:ext cx="7772400" cy="701675"/>
          </a:xfrm>
          <a:prstGeom prst="rect">
            <a:avLst/>
          </a:prstGeom>
          <a:noFill/>
          <a:ln w="9525">
            <a:noFill/>
            <a:miter lim="800000"/>
            <a:headEnd/>
            <a:tailEnd/>
          </a:ln>
        </p:spPr>
        <p:txBody>
          <a:bodyPr anchor="ctr">
            <a:spAutoFit/>
          </a:bodyPr>
          <a:lstStyle/>
          <a:p>
            <a:pPr algn="ctr" eaLnBrk="0" hangingPunct="0"/>
            <a:r>
              <a:rPr lang="en-US" sz="4000">
                <a:solidFill>
                  <a:schemeClr val="tx2"/>
                </a:solidFill>
                <a:latin typeface="Arial Black" pitchFamily="34" charset="0"/>
              </a:rPr>
              <a:t>MVCC Official Newsletter</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935163"/>
            <a:ext cx="7772400" cy="1431925"/>
          </a:xfrm>
        </p:spPr>
        <p:txBody>
          <a:bodyPr/>
          <a:lstStyle/>
          <a:p>
            <a:pPr eaLnBrk="1" hangingPunct="1"/>
            <a:r>
              <a:rPr lang="en-US" smtClean="0">
                <a:latin typeface="Calibri" pitchFamily="34" charset="0"/>
                <a:cs typeface="Times New Roman" pitchFamily="18" charset="0"/>
              </a:rPr>
              <a:t>Very limited direct interaction with students and faculty</a:t>
            </a:r>
            <a:r>
              <a:rPr lang="en-US" smtClean="0"/>
              <a:t> </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00100"/>
            <a:ext cx="7772400" cy="762000"/>
          </a:xfrm>
        </p:spPr>
        <p:txBody>
          <a:bodyPr/>
          <a:lstStyle/>
          <a:p>
            <a:pPr eaLnBrk="1" hangingPunct="1"/>
            <a:r>
              <a:rPr lang="en-US" smtClean="0"/>
              <a:t>Original Work Functions</a:t>
            </a:r>
          </a:p>
        </p:txBody>
      </p:sp>
      <p:sp>
        <p:nvSpPr>
          <p:cNvPr id="6147"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mtClean="0">
                <a:latin typeface="Calibri" pitchFamily="34" charset="0"/>
                <a:cs typeface="Times New Roman" pitchFamily="18" charset="0"/>
              </a:rPr>
              <a:t>Preparing carts for experiments</a:t>
            </a:r>
          </a:p>
          <a:p>
            <a:pPr eaLnBrk="1" hangingPunct="1">
              <a:lnSpc>
                <a:spcPct val="90000"/>
              </a:lnSpc>
            </a:pPr>
            <a:r>
              <a:rPr lang="en-US" smtClean="0">
                <a:latin typeface="Calibri" pitchFamily="34" charset="0"/>
                <a:cs typeface="Times New Roman" pitchFamily="18" charset="0"/>
              </a:rPr>
              <a:t>Developing emergency procedures and directing operations for any clean up and disposal of spills and/or leaks of hazardous materials</a:t>
            </a:r>
          </a:p>
          <a:p>
            <a:pPr eaLnBrk="1" hangingPunct="1">
              <a:lnSpc>
                <a:spcPct val="90000"/>
              </a:lnSpc>
            </a:pPr>
            <a:r>
              <a:rPr lang="en-US" smtClean="0">
                <a:latin typeface="Calibri" pitchFamily="34" charset="0"/>
                <a:cs typeface="Times New Roman" pitchFamily="18" charset="0"/>
              </a:rPr>
              <a:t>Posting, hiring, training, managing, mentoring and evaluating student aides. Personal mission of mine. Emphasis on development of critical-thinking skills.</a:t>
            </a:r>
            <a:endParaRPr lang="en-US" smtClean="0">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57200"/>
            <a:ext cx="7772400" cy="1447800"/>
          </a:xfrm>
        </p:spPr>
        <p:txBody>
          <a:bodyPr/>
          <a:lstStyle/>
          <a:p>
            <a:r>
              <a:rPr lang="en-US" smtClean="0">
                <a:latin typeface="Calibri" pitchFamily="34" charset="0"/>
                <a:cs typeface="Times New Roman" pitchFamily="18" charset="0"/>
              </a:rPr>
              <a:t>Maintaining inventory of all materials and capital goods</a:t>
            </a:r>
            <a:endParaRPr lang="en-US" smtClean="0"/>
          </a:p>
        </p:txBody>
      </p:sp>
      <p:pic>
        <p:nvPicPr>
          <p:cNvPr id="12291" name="Picture 4" descr="C:\Documents and Settings\Owner\My Documents\STEM Competition\IMG-20120822-00021 (1).JPG"/>
          <p:cNvPicPr>
            <a:picLocks noChangeAspect="1" noChangeArrowheads="1"/>
          </p:cNvPicPr>
          <p:nvPr/>
        </p:nvPicPr>
        <p:blipFill>
          <a:blip r:embed="rId4"/>
          <a:srcRect r="10257"/>
          <a:stretch>
            <a:fillRect/>
          </a:stretch>
        </p:blipFill>
        <p:spPr bwMode="auto">
          <a:xfrm>
            <a:off x="0" y="2286000"/>
            <a:ext cx="4648200" cy="3884613"/>
          </a:xfrm>
          <a:prstGeom prst="rect">
            <a:avLst/>
          </a:prstGeom>
          <a:noFill/>
          <a:ln w="9525">
            <a:noFill/>
            <a:miter lim="800000"/>
            <a:headEnd/>
            <a:tailEnd/>
          </a:ln>
        </p:spPr>
      </p:pic>
      <p:pic>
        <p:nvPicPr>
          <p:cNvPr id="12292" name="Picture 5" descr="C:\Documents and Settings\Owner\My Documents\Downloads\IMG-20120907-00023.jpg"/>
          <p:cNvPicPr>
            <a:picLocks noChangeAspect="1" noChangeArrowheads="1"/>
          </p:cNvPicPr>
          <p:nvPr/>
        </p:nvPicPr>
        <p:blipFill>
          <a:blip r:embed="rId5" cstate="print"/>
          <a:srcRect r="7936"/>
          <a:stretch>
            <a:fillRect/>
          </a:stretch>
        </p:blipFill>
        <p:spPr bwMode="auto">
          <a:xfrm>
            <a:off x="4343400" y="2252663"/>
            <a:ext cx="4800600" cy="3910012"/>
          </a:xfrm>
          <a:prstGeom prst="rect">
            <a:avLst/>
          </a:prstGeom>
          <a:noFill/>
          <a:ln w="9525">
            <a:noFill/>
            <a:miter lim="800000"/>
            <a:headEnd/>
            <a:tailEnd/>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853de22b-7bcc-4906-9db1-e02f6e9321f7"/>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5.0.22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Designs\Network Blitz.pot</Template>
  <TotalTime>1101</TotalTime>
  <Words>2081</Words>
  <Application>Microsoft Office PowerPoint</Application>
  <PresentationFormat>On-screen Show (4:3)</PresentationFormat>
  <Paragraphs>172</Paragraphs>
  <Slides>39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Network Blitz</vt:lpstr>
      <vt:lpstr>Document</vt:lpstr>
      <vt:lpstr>The Role of a Lab Director in Today’s Community Colleges </vt:lpstr>
      <vt:lpstr>Overview of Today’s Discussion</vt:lpstr>
      <vt:lpstr>Transformation Budget-Driven</vt:lpstr>
      <vt:lpstr>Transformation Driven by Self</vt:lpstr>
      <vt:lpstr>In the Past</vt:lpstr>
      <vt:lpstr>PowerPoint Presentation</vt:lpstr>
      <vt:lpstr>Very limited direct interaction with students and faculty </vt:lpstr>
      <vt:lpstr>Original Work Functions</vt:lpstr>
      <vt:lpstr>Maintaining inventory of all materials and capital goods</vt:lpstr>
      <vt:lpstr>Purchasing Supplies and Materials within Budget</vt:lpstr>
      <vt:lpstr>Making solutions</vt:lpstr>
      <vt:lpstr>Past Few Years Responsibilities and Role has Changed Drastically  Original Functions AND Additional Ones.</vt:lpstr>
      <vt:lpstr>Job Qualifications</vt:lpstr>
      <vt:lpstr>Now an  Equal and Integral Part of Department</vt:lpstr>
      <vt:lpstr>Interaction with Students</vt:lpstr>
      <vt:lpstr>Direct Interaction  with Students, 2</vt:lpstr>
      <vt:lpstr>Direct Interaction  with Students, 3</vt:lpstr>
      <vt:lpstr>Another Set of Eyes &amp; Ears</vt:lpstr>
      <vt:lpstr>Pipeline for Student Input</vt:lpstr>
      <vt:lpstr>Adds Diversity to Department</vt:lpstr>
      <vt:lpstr>STRONGER VOICE in Modifying Curriculum</vt:lpstr>
      <vt:lpstr>Repairing broken items and/or locating companies to repair broken items</vt:lpstr>
      <vt:lpstr>Modernizes Labs for Safety and Cost Efficiency</vt:lpstr>
      <vt:lpstr>Adjunct Orientation for Experiments</vt:lpstr>
      <vt:lpstr>Laboratory Demonstrations</vt:lpstr>
      <vt:lpstr>STEM Student Research Program</vt:lpstr>
      <vt:lpstr>STEM Program, 2</vt:lpstr>
      <vt:lpstr>CHEM Connections*</vt:lpstr>
      <vt:lpstr>CHEM Connections, 2</vt:lpstr>
      <vt:lpstr>Consultant for All Faculty</vt:lpstr>
      <vt:lpstr>New Lab Director</vt:lpstr>
      <vt:lpstr>Role Different from that of a Full Time Faculty Member</vt:lpstr>
      <vt:lpstr>NOT ADJUNCT</vt:lpstr>
      <vt:lpstr>NOT THE CHAIR</vt:lpstr>
      <vt:lpstr>In conclusion… the New Lab Director</vt:lpstr>
      <vt:lpstr>NEW LAB DIRECTOR</vt:lpstr>
      <vt:lpstr>PowerPoint Presentation</vt:lpstr>
      <vt:lpstr>Special thanks to Dan Stanford and Roger House for coordinating this conference and to Harper College for hosting it. Special thanks to Pam Goodman, who encouraged me to share my experiences at MVCC with you and helped me create this presentation. And, finally, THANK YOU for your attention during my presentation.</vt:lpstr>
      <vt:lpstr>Thank you.</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 Lab Director in Today’s Community Colleges</dc:title>
  <dc:creator>Pam</dc:creator>
  <cp:lastModifiedBy>Student</cp:lastModifiedBy>
  <cp:revision>46</cp:revision>
  <dcterms:created xsi:type="dcterms:W3CDTF">2012-06-30T21:17:50Z</dcterms:created>
  <dcterms:modified xsi:type="dcterms:W3CDTF">2012-09-21T16:00:39Z</dcterms:modified>
</cp:coreProperties>
</file>